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9" r:id="rId2"/>
    <p:sldId id="532" r:id="rId3"/>
    <p:sldId id="549" r:id="rId4"/>
    <p:sldId id="548" r:id="rId5"/>
    <p:sldId id="557" r:id="rId6"/>
    <p:sldId id="550" r:id="rId7"/>
    <p:sldId id="553" r:id="rId8"/>
    <p:sldId id="551" r:id="rId9"/>
    <p:sldId id="533" r:id="rId10"/>
    <p:sldId id="569" r:id="rId11"/>
    <p:sldId id="536" r:id="rId12"/>
    <p:sldId id="566" r:id="rId13"/>
    <p:sldId id="567" r:id="rId14"/>
    <p:sldId id="568" r:id="rId15"/>
    <p:sldId id="505" r:id="rId16"/>
    <p:sldId id="563" r:id="rId17"/>
    <p:sldId id="524" r:id="rId18"/>
    <p:sldId id="53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D8B830"/>
    <a:srgbClr val="3F9191"/>
    <a:srgbClr val="1F497D"/>
    <a:srgbClr val="002481"/>
    <a:srgbClr val="E83C55"/>
    <a:srgbClr val="CE364C"/>
    <a:srgbClr val="98A068"/>
    <a:srgbClr val="AC3124"/>
    <a:srgbClr val="783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7" autoAdjust="0"/>
    <p:restoredTop sz="88824" autoAdjust="0"/>
  </p:normalViewPr>
  <p:slideViewPr>
    <p:cSldViewPr>
      <p:cViewPr varScale="1">
        <p:scale>
          <a:sx n="62" d="100"/>
          <a:sy n="62" d="100"/>
        </p:scale>
        <p:origin x="1428"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587F6428-872D-40F6-BD0B-C66EFDC7C8DB}" type="datetime1">
              <a:rPr lang="de-DE"/>
              <a:pPr>
                <a:defRPr/>
              </a:pPr>
              <a:t>18.07.2015</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72843E36-2AFB-4597-AFB0-D4B6F9296BD5}" type="slidenum">
              <a:rPr lang="de-DE"/>
              <a:pPr>
                <a:defRPr/>
              </a:pPr>
              <a:t>‹Nr.›</a:t>
            </a:fld>
            <a:endParaRPr lang="de-DE"/>
          </a:p>
        </p:txBody>
      </p:sp>
    </p:spTree>
    <p:extLst>
      <p:ext uri="{BB962C8B-B14F-4D97-AF65-F5344CB8AC3E}">
        <p14:creationId xmlns:p14="http://schemas.microsoft.com/office/powerpoint/2010/main" val="3697634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Mention</a:t>
            </a:r>
            <a:r>
              <a:rPr lang="de-DE" dirty="0" smtClean="0"/>
              <a:t> Tier 1, </a:t>
            </a:r>
            <a:r>
              <a:rPr lang="de-DE" dirty="0" err="1" smtClean="0"/>
              <a:t>how</a:t>
            </a:r>
            <a:r>
              <a:rPr lang="de-DE" dirty="0" smtClean="0"/>
              <a:t> </a:t>
            </a:r>
            <a:r>
              <a:rPr lang="de-DE" dirty="0" err="1" smtClean="0"/>
              <a:t>useful</a:t>
            </a:r>
            <a:r>
              <a:rPr lang="de-DE" baseline="0" dirty="0" smtClean="0"/>
              <a:t> </a:t>
            </a:r>
            <a:r>
              <a:rPr lang="de-DE" baseline="0" dirty="0" err="1" smtClean="0"/>
              <a:t>is</a:t>
            </a:r>
            <a:r>
              <a:rPr lang="de-DE" baseline="0" dirty="0" smtClean="0"/>
              <a:t> MC/DC, existential </a:t>
            </a:r>
            <a:r>
              <a:rPr lang="de-DE" baseline="0" dirty="0" err="1" smtClean="0"/>
              <a:t>threat</a:t>
            </a:r>
            <a:r>
              <a:rPr lang="de-DE" baseline="0" dirty="0" smtClean="0"/>
              <a:t> …</a:t>
            </a:r>
            <a:endParaRPr lang="de-DE" dirty="0" smtClean="0"/>
          </a:p>
        </p:txBody>
      </p:sp>
      <p:sp>
        <p:nvSpPr>
          <p:cNvPr id="4" name="Foliennummernplatzhalter 3"/>
          <p:cNvSpPr>
            <a:spLocks noGrp="1"/>
          </p:cNvSpPr>
          <p:nvPr>
            <p:ph type="sldNum" sz="quarter" idx="10"/>
          </p:nvPr>
        </p:nvSpPr>
        <p:spPr/>
        <p:txBody>
          <a:bodyPr/>
          <a:lstStyle/>
          <a:p>
            <a:pPr>
              <a:defRPr/>
            </a:pPr>
            <a:fld id="{72843E36-2AFB-4597-AFB0-D4B6F9296BD5}" type="slidenum">
              <a:rPr lang="de-DE" smtClean="0"/>
              <a:pPr>
                <a:defRPr/>
              </a:pPr>
              <a:t>2</a:t>
            </a:fld>
            <a:endParaRPr lang="de-DE"/>
          </a:p>
        </p:txBody>
      </p:sp>
    </p:spTree>
    <p:extLst>
      <p:ext uri="{BB962C8B-B14F-4D97-AF65-F5344CB8AC3E}">
        <p14:creationId xmlns:p14="http://schemas.microsoft.com/office/powerpoint/2010/main" val="4180641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14</a:t>
            </a:fld>
            <a:endParaRPr lang="de-DE"/>
          </a:p>
        </p:txBody>
      </p:sp>
    </p:spTree>
    <p:extLst>
      <p:ext uri="{BB962C8B-B14F-4D97-AF65-F5344CB8AC3E}">
        <p14:creationId xmlns:p14="http://schemas.microsoft.com/office/powerpoint/2010/main" val="331321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15</a:t>
            </a:fld>
            <a:endParaRPr lang="de-DE"/>
          </a:p>
        </p:txBody>
      </p:sp>
    </p:spTree>
    <p:extLst>
      <p:ext uri="{BB962C8B-B14F-4D97-AF65-F5344CB8AC3E}">
        <p14:creationId xmlns:p14="http://schemas.microsoft.com/office/powerpoint/2010/main" val="331321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Model-based design using dedicated precise models { or more precisely, dedicated</a:t>
            </a:r>
          </a:p>
          <a:p>
            <a:r>
              <a:rPr lang="en-US" sz="1200" b="0" i="0" u="none" strike="noStrike" kern="1200" baseline="0" dirty="0" smtClean="0">
                <a:solidFill>
                  <a:schemeClr val="tx1"/>
                </a:solidFill>
                <a:latin typeface="+mn-lt"/>
                <a:ea typeface="ＭＳ Ｐゴシック" charset="-128"/>
                <a:cs typeface="ＭＳ Ｐゴシック" charset="-128"/>
              </a:rPr>
              <a:t>views on an integrated model of the system under development { are key enabler</a:t>
            </a:r>
          </a:p>
          <a:p>
            <a:r>
              <a:rPr lang="en-US" sz="1200" b="0" i="0" u="none" strike="noStrike" kern="1200" baseline="0" dirty="0" smtClean="0">
                <a:solidFill>
                  <a:schemeClr val="tx1"/>
                </a:solidFill>
                <a:latin typeface="+mn-lt"/>
                <a:ea typeface="ＭＳ Ｐゴシック" charset="-128"/>
                <a:cs typeface="ＭＳ Ｐゴシック" charset="-128"/>
              </a:rPr>
              <a:t>to increase the usability of safety cases. We have shown how model-based system</a:t>
            </a:r>
          </a:p>
          <a:p>
            <a:r>
              <a:rPr lang="en-US" sz="1200" b="0" i="0" u="none" strike="noStrike" kern="1200" baseline="0" dirty="0" smtClean="0">
                <a:solidFill>
                  <a:schemeClr val="tx1"/>
                </a:solidFill>
                <a:latin typeface="+mn-lt"/>
                <a:ea typeface="ＭＳ Ｐゴシック" charset="-128"/>
                <a:cs typeface="ＭＳ Ｐゴシック" charset="-128"/>
              </a:rPr>
              <a:t>design can be tightly integrated with safety case arguments to automatically</a:t>
            </a:r>
          </a:p>
          <a:p>
            <a:r>
              <a:rPr lang="en-US" sz="1200" b="0" i="0" u="none" strike="noStrike" kern="1200" baseline="0" dirty="0" smtClean="0">
                <a:solidFill>
                  <a:schemeClr val="tx1"/>
                </a:solidFill>
                <a:latin typeface="+mn-lt"/>
                <a:ea typeface="ＭＳ Ｐゴシック" charset="-128"/>
                <a:cs typeface="ＭＳ Ｐゴシック" charset="-128"/>
              </a:rPr>
              <a:t>guide the construction of the system architecture w.r.t. the claims given in the</a:t>
            </a:r>
          </a:p>
          <a:p>
            <a:r>
              <a:rPr lang="en-US" sz="1200" b="0" i="0" u="none" strike="noStrike" kern="1200" baseline="0" dirty="0" smtClean="0">
                <a:solidFill>
                  <a:schemeClr val="tx1"/>
                </a:solidFill>
                <a:latin typeface="+mn-lt"/>
                <a:ea typeface="ＭＳ Ｐゴシック" charset="-128"/>
                <a:cs typeface="ＭＳ Ｐゴシック" charset="-128"/>
              </a:rPr>
              <a:t>safety case. We demonstrated how model transformations can be used in that</a:t>
            </a:r>
          </a:p>
          <a:p>
            <a:r>
              <a:rPr lang="en-US" sz="1200" b="0" i="0" u="none" strike="noStrike" kern="1200" baseline="0" dirty="0" smtClean="0">
                <a:solidFill>
                  <a:schemeClr val="tx1"/>
                </a:solidFill>
                <a:latin typeface="+mn-lt"/>
                <a:ea typeface="ＭＳ Ｐゴシック" charset="-128"/>
                <a:cs typeface="ＭＳ Ｐゴシック" charset="-128"/>
              </a:rPr>
              <a:t>respect.</a:t>
            </a:r>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16</a:t>
            </a:fld>
            <a:endParaRPr lang="de-DE"/>
          </a:p>
        </p:txBody>
      </p:sp>
    </p:spTree>
    <p:extLst>
      <p:ext uri="{BB962C8B-B14F-4D97-AF65-F5344CB8AC3E}">
        <p14:creationId xmlns:p14="http://schemas.microsoft.com/office/powerpoint/2010/main" val="217041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Industry</a:t>
            </a:r>
            <a:r>
              <a:rPr lang="de-DE" dirty="0" smtClean="0"/>
              <a:t>: extra </a:t>
            </a:r>
            <a:r>
              <a:rPr lang="de-DE" dirty="0" err="1" smtClean="0"/>
              <a:t>document</a:t>
            </a:r>
            <a:r>
              <a:rPr lang="de-DE" dirty="0" smtClean="0"/>
              <a:t>, </a:t>
            </a:r>
            <a:r>
              <a:rPr lang="de-DE" dirty="0" err="1" smtClean="0"/>
              <a:t>implicitly</a:t>
            </a:r>
            <a:r>
              <a:rPr lang="de-DE" dirty="0" smtClean="0"/>
              <a:t> </a:t>
            </a:r>
            <a:r>
              <a:rPr lang="de-DE" dirty="0" err="1" smtClean="0"/>
              <a:t>we</a:t>
            </a:r>
            <a:r>
              <a:rPr lang="de-DE" dirty="0" smtClean="0"/>
              <a:t> </a:t>
            </a:r>
            <a:r>
              <a:rPr lang="de-DE" dirty="0" err="1" smtClean="0"/>
              <a:t>are</a:t>
            </a:r>
            <a:r>
              <a:rPr lang="de-DE" dirty="0" smtClean="0"/>
              <a:t> </a:t>
            </a:r>
            <a:r>
              <a:rPr lang="de-DE" dirty="0" err="1" smtClean="0"/>
              <a:t>already</a:t>
            </a:r>
            <a:r>
              <a:rPr lang="de-DE" baseline="0" dirty="0" smtClean="0"/>
              <a:t> </a:t>
            </a:r>
            <a:r>
              <a:rPr lang="de-DE" baseline="0" dirty="0" err="1" smtClean="0"/>
              <a:t>doing</a:t>
            </a:r>
            <a:r>
              <a:rPr lang="de-DE" baseline="0" dirty="0" smtClean="0"/>
              <a:t> </a:t>
            </a:r>
            <a:r>
              <a:rPr lang="de-DE" baseline="0" dirty="0" err="1" smtClean="0"/>
              <a:t>this</a:t>
            </a:r>
            <a:r>
              <a:rPr lang="de-DE" baseline="0" dirty="0" smtClean="0"/>
              <a:t> </a:t>
            </a:r>
            <a:r>
              <a:rPr lang="de-DE" baseline="0" dirty="0" err="1" smtClean="0"/>
              <a:t>already,it</a:t>
            </a:r>
            <a:r>
              <a:rPr lang="de-DE" baseline="0" dirty="0" smtClean="0"/>
              <a:t> </a:t>
            </a:r>
            <a:r>
              <a:rPr lang="de-DE" baseline="0" dirty="0" err="1" smtClean="0"/>
              <a:t>is</a:t>
            </a:r>
            <a:r>
              <a:rPr lang="de-DE" baseline="0" dirty="0" smtClean="0"/>
              <a:t> </a:t>
            </a:r>
            <a:r>
              <a:rPr lang="de-DE" baseline="0" dirty="0" err="1" smtClean="0"/>
              <a:t>implicit</a:t>
            </a:r>
            <a:r>
              <a:rPr lang="de-DE" baseline="0" dirty="0" smtClean="0"/>
              <a:t> in </a:t>
            </a:r>
            <a:r>
              <a:rPr lang="de-DE" baseline="0" dirty="0" err="1" smtClean="0"/>
              <a:t>the</a:t>
            </a:r>
            <a:r>
              <a:rPr lang="de-DE" baseline="0" dirty="0" smtClean="0"/>
              <a:t> </a:t>
            </a:r>
            <a:r>
              <a:rPr lang="de-DE" baseline="0" dirty="0" err="1" smtClean="0"/>
              <a:t>processes</a:t>
            </a:r>
            <a:r>
              <a:rPr lang="de-DE" baseline="0" dirty="0" smtClean="0"/>
              <a:t>. </a:t>
            </a:r>
            <a:r>
              <a:rPr lang="de-DE" baseline="0" dirty="0" err="1" smtClean="0"/>
              <a:t>Might</a:t>
            </a:r>
            <a:r>
              <a:rPr lang="de-DE" baseline="0" dirty="0" smtClean="0"/>
              <a:t> </a:t>
            </a:r>
            <a:r>
              <a:rPr lang="de-DE" baseline="0" dirty="0" err="1" smtClean="0"/>
              <a:t>support</a:t>
            </a:r>
            <a:r>
              <a:rPr lang="de-DE" baseline="0" dirty="0" smtClean="0"/>
              <a:t> </a:t>
            </a:r>
            <a:r>
              <a:rPr lang="de-DE" baseline="0" dirty="0" err="1" smtClean="0"/>
              <a:t>communication</a:t>
            </a:r>
            <a:r>
              <a:rPr lang="de-DE" baseline="0" dirty="0" smtClean="0"/>
              <a:t> </a:t>
            </a:r>
            <a:r>
              <a:rPr lang="de-DE" baseline="0" dirty="0" err="1" smtClean="0"/>
              <a:t>between</a:t>
            </a:r>
            <a:r>
              <a:rPr lang="de-DE" baseline="0" dirty="0" smtClean="0"/>
              <a:t> </a:t>
            </a:r>
            <a:r>
              <a:rPr lang="de-DE" baseline="0" dirty="0" err="1" smtClean="0"/>
              <a:t>teams</a:t>
            </a:r>
            <a:r>
              <a:rPr lang="de-DE" baseline="0" dirty="0" smtClean="0"/>
              <a:t> </a:t>
            </a:r>
            <a:r>
              <a:rPr lang="de-DE" baseline="0" dirty="0" err="1" smtClean="0"/>
              <a:t>when</a:t>
            </a:r>
            <a:r>
              <a:rPr lang="de-DE" baseline="0" dirty="0" smtClean="0"/>
              <a:t> </a:t>
            </a:r>
            <a:r>
              <a:rPr lang="de-DE" baseline="0" dirty="0" err="1" smtClean="0"/>
              <a:t>making</a:t>
            </a:r>
            <a:r>
              <a:rPr lang="de-DE" baseline="0" dirty="0" smtClean="0"/>
              <a:t> </a:t>
            </a:r>
            <a:r>
              <a:rPr lang="de-DE" baseline="0" dirty="0" err="1" smtClean="0"/>
              <a:t>the</a:t>
            </a:r>
            <a:r>
              <a:rPr lang="de-DE" baseline="0" dirty="0" smtClean="0"/>
              <a:t> </a:t>
            </a:r>
            <a:r>
              <a:rPr lang="de-DE" baseline="0" dirty="0" err="1" smtClean="0"/>
              <a:t>reasoning</a:t>
            </a:r>
            <a:r>
              <a:rPr lang="de-DE" baseline="0" dirty="0" smtClean="0"/>
              <a:t> </a:t>
            </a:r>
            <a:r>
              <a:rPr lang="de-DE" baseline="0" dirty="0" err="1" smtClean="0"/>
              <a:t>graphically</a:t>
            </a:r>
            <a:r>
              <a:rPr lang="de-DE" baseline="0" dirty="0" smtClean="0"/>
              <a:t> explicit. </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72843E36-2AFB-4597-AFB0-D4B6F9296BD5}" type="slidenum">
              <a:rPr lang="de-DE" smtClean="0"/>
              <a:pPr>
                <a:defRPr/>
              </a:pPr>
              <a:t>3</a:t>
            </a:fld>
            <a:endParaRPr lang="de-DE"/>
          </a:p>
        </p:txBody>
      </p:sp>
    </p:spTree>
    <p:extLst>
      <p:ext uri="{BB962C8B-B14F-4D97-AF65-F5344CB8AC3E}">
        <p14:creationId xmlns:p14="http://schemas.microsoft.com/office/powerpoint/2010/main" val="335640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Reasoning</a:t>
            </a:r>
            <a:r>
              <a:rPr lang="de-DE" dirty="0" smtClean="0"/>
              <a:t> – </a:t>
            </a:r>
            <a:r>
              <a:rPr lang="de-DE" dirty="0" err="1" smtClean="0"/>
              <a:t>each</a:t>
            </a:r>
            <a:r>
              <a:rPr lang="de-DE" dirty="0" smtClean="0"/>
              <a:t> </a:t>
            </a:r>
            <a:r>
              <a:rPr lang="de-DE" dirty="0" err="1" smtClean="0"/>
              <a:t>of</a:t>
            </a:r>
            <a:r>
              <a:rPr lang="de-DE" dirty="0" smtClean="0"/>
              <a:t> </a:t>
            </a:r>
            <a:r>
              <a:rPr lang="de-DE" dirty="0" err="1" smtClean="0"/>
              <a:t>the</a:t>
            </a:r>
            <a:r>
              <a:rPr lang="de-DE" dirty="0" smtClean="0"/>
              <a:t> </a:t>
            </a:r>
            <a:r>
              <a:rPr lang="de-DE" dirty="0" err="1" smtClean="0"/>
              <a:t>stakeholders</a:t>
            </a:r>
            <a:r>
              <a:rPr lang="de-DE" dirty="0" smtClean="0"/>
              <a:t> </a:t>
            </a:r>
            <a:r>
              <a:rPr lang="de-DE" dirty="0" err="1" smtClean="0"/>
              <a:t>has</a:t>
            </a:r>
            <a:r>
              <a:rPr lang="de-DE" dirty="0" smtClean="0"/>
              <a:t> separate </a:t>
            </a:r>
            <a:r>
              <a:rPr lang="de-DE" dirty="0" err="1" smtClean="0"/>
              <a:t>reasoning</a:t>
            </a:r>
            <a:r>
              <a:rPr lang="de-DE" dirty="0" smtClean="0"/>
              <a:t>,</a:t>
            </a:r>
            <a:r>
              <a:rPr lang="de-DE" baseline="0" dirty="0" smtClean="0"/>
              <a:t> </a:t>
            </a:r>
            <a:r>
              <a:rPr lang="de-DE" baseline="0" dirty="0" err="1" smtClean="0"/>
              <a:t>many</a:t>
            </a:r>
            <a:r>
              <a:rPr lang="de-DE" baseline="0" dirty="0" smtClean="0"/>
              <a:t> design </a:t>
            </a:r>
            <a:r>
              <a:rPr lang="de-DE" baseline="0" dirty="0" err="1" smtClean="0"/>
              <a:t>decisions</a:t>
            </a:r>
            <a:r>
              <a:rPr lang="de-DE" baseline="0" dirty="0" smtClean="0"/>
              <a:t> </a:t>
            </a:r>
            <a:r>
              <a:rPr lang="de-DE" baseline="0" dirty="0" err="1" smtClean="0"/>
              <a:t>are</a:t>
            </a:r>
            <a:r>
              <a:rPr lang="de-DE" baseline="0" dirty="0" smtClean="0"/>
              <a:t> not </a:t>
            </a:r>
            <a:r>
              <a:rPr lang="de-DE" baseline="0" dirty="0" err="1" smtClean="0"/>
              <a:t>explicitly</a:t>
            </a:r>
            <a:r>
              <a:rPr lang="de-DE" baseline="0" dirty="0" smtClean="0"/>
              <a:t> </a:t>
            </a:r>
            <a:r>
              <a:rPr lang="de-DE" baseline="0" dirty="0" err="1" smtClean="0"/>
              <a:t>documented</a:t>
            </a:r>
            <a:endParaRPr lang="de-DE" baseline="0" dirty="0" smtClean="0"/>
          </a:p>
          <a:p>
            <a:endParaRPr lang="de-DE" baseline="0" dirty="0" smtClean="0"/>
          </a:p>
          <a:p>
            <a:r>
              <a:rPr lang="de-DE" baseline="0" dirty="0" err="1" smtClean="0"/>
              <a:t>It</a:t>
            </a:r>
            <a:r>
              <a:rPr lang="de-DE" baseline="0" dirty="0" smtClean="0"/>
              <a:t> </a:t>
            </a:r>
            <a:r>
              <a:rPr lang="de-DE" baseline="0" dirty="0" err="1" smtClean="0"/>
              <a:t>is</a:t>
            </a:r>
            <a:r>
              <a:rPr lang="de-DE" baseline="0" dirty="0" smtClean="0"/>
              <a:t> </a:t>
            </a:r>
            <a:r>
              <a:rPr lang="de-DE" baseline="0" dirty="0" err="1" smtClean="0"/>
              <a:t>even</a:t>
            </a:r>
            <a:r>
              <a:rPr lang="de-DE" baseline="0" dirty="0" smtClean="0"/>
              <a:t> </a:t>
            </a:r>
            <a:r>
              <a:rPr lang="de-DE" baseline="0" dirty="0" err="1" smtClean="0"/>
              <a:t>worse</a:t>
            </a:r>
            <a:r>
              <a:rPr lang="de-DE" baseline="0" dirty="0" smtClean="0"/>
              <a:t> </a:t>
            </a:r>
            <a:r>
              <a:rPr lang="de-DE" baseline="0" dirty="0" err="1" smtClean="0"/>
              <a:t>than</a:t>
            </a:r>
            <a:r>
              <a:rPr lang="de-DE" baseline="0" dirty="0" smtClean="0"/>
              <a:t> </a:t>
            </a:r>
            <a:r>
              <a:rPr lang="de-DE" baseline="0" dirty="0" err="1" smtClean="0"/>
              <a:t>that</a:t>
            </a:r>
            <a:r>
              <a:rPr lang="de-DE" baseline="0" dirty="0" smtClean="0"/>
              <a:t>: different </a:t>
            </a:r>
            <a:r>
              <a:rPr lang="de-DE" baseline="0" dirty="0" err="1" smtClean="0"/>
              <a:t>testing</a:t>
            </a:r>
            <a:r>
              <a:rPr lang="de-DE" baseline="0" dirty="0" smtClean="0"/>
              <a:t> </a:t>
            </a:r>
            <a:r>
              <a:rPr lang="de-DE" baseline="0" dirty="0" err="1" smtClean="0"/>
              <a:t>team</a:t>
            </a:r>
            <a:r>
              <a:rPr lang="de-DE" baseline="0" dirty="0" smtClean="0"/>
              <a:t>, </a:t>
            </a:r>
            <a:r>
              <a:rPr lang="de-DE" baseline="0" dirty="0" err="1" smtClean="0"/>
              <a:t>security</a:t>
            </a:r>
            <a:r>
              <a:rPr lang="de-DE" baseline="0" dirty="0" smtClean="0"/>
              <a:t> </a:t>
            </a:r>
            <a:r>
              <a:rPr lang="de-DE" baseline="0" dirty="0" err="1" smtClean="0"/>
              <a:t>engineers</a:t>
            </a:r>
            <a:r>
              <a:rPr lang="de-DE" baseline="0" dirty="0" smtClean="0"/>
              <a:t>. </a:t>
            </a:r>
          </a:p>
          <a:p>
            <a:endParaRPr lang="de-DE" baseline="0" dirty="0" smtClean="0"/>
          </a:p>
          <a:p>
            <a:r>
              <a:rPr lang="de-DE" baseline="0" dirty="0" err="1" smtClean="0"/>
              <a:t>Miscommunication</a:t>
            </a:r>
            <a:r>
              <a:rPr lang="de-DE" baseline="0" dirty="0" smtClean="0"/>
              <a:t> </a:t>
            </a:r>
            <a:r>
              <a:rPr lang="de-DE" baseline="0" dirty="0" err="1" smtClean="0"/>
              <a:t>among</a:t>
            </a:r>
            <a:r>
              <a:rPr lang="de-DE" baseline="0" dirty="0" smtClean="0"/>
              <a:t> </a:t>
            </a:r>
            <a:r>
              <a:rPr lang="de-DE" baseline="0" dirty="0" err="1" smtClean="0"/>
              <a:t>interfaces</a:t>
            </a:r>
            <a:r>
              <a:rPr lang="de-DE" baseline="0" dirty="0" smtClean="0"/>
              <a:t> </a:t>
            </a:r>
            <a:r>
              <a:rPr lang="de-DE" baseline="0" dirty="0" err="1" smtClean="0"/>
              <a:t>is</a:t>
            </a:r>
            <a:r>
              <a:rPr lang="de-DE" baseline="0" dirty="0" smtClean="0"/>
              <a:t> </a:t>
            </a:r>
            <a:r>
              <a:rPr lang="de-DE" baseline="0" dirty="0" err="1" smtClean="0"/>
              <a:t>one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root</a:t>
            </a:r>
            <a:r>
              <a:rPr lang="de-DE" baseline="0" dirty="0" smtClean="0"/>
              <a:t> </a:t>
            </a:r>
            <a:r>
              <a:rPr lang="de-DE" baseline="0" dirty="0" err="1" smtClean="0"/>
              <a:t>cases</a:t>
            </a:r>
            <a:r>
              <a:rPr lang="de-DE" baseline="0" dirty="0" smtClean="0"/>
              <a:t> </a:t>
            </a:r>
            <a:r>
              <a:rPr lang="de-DE" baseline="0" dirty="0" err="1" smtClean="0"/>
              <a:t>of</a:t>
            </a:r>
            <a:r>
              <a:rPr lang="de-DE" baseline="0" dirty="0" smtClean="0"/>
              <a:t> </a:t>
            </a:r>
            <a:r>
              <a:rPr lang="de-DE" baseline="0" dirty="0" err="1" smtClean="0"/>
              <a:t>safety</a:t>
            </a:r>
            <a:r>
              <a:rPr lang="de-DE" baseline="0" dirty="0" smtClean="0"/>
              <a:t> </a:t>
            </a:r>
            <a:r>
              <a:rPr lang="de-DE" baseline="0" dirty="0" err="1" smtClean="0"/>
              <a:t>issues</a:t>
            </a:r>
            <a:r>
              <a:rPr lang="de-DE" baseline="0" dirty="0" smtClean="0"/>
              <a:t> (</a:t>
            </a:r>
            <a:r>
              <a:rPr lang="de-DE" baseline="0" dirty="0" err="1" smtClean="0"/>
              <a:t>next</a:t>
            </a:r>
            <a:r>
              <a:rPr lang="de-DE" baseline="0" dirty="0" smtClean="0"/>
              <a:t> </a:t>
            </a:r>
            <a:r>
              <a:rPr lang="de-DE" baseline="0" dirty="0" err="1" smtClean="0"/>
              <a:t>to</a:t>
            </a:r>
            <a:r>
              <a:rPr lang="de-DE" baseline="0" dirty="0" smtClean="0"/>
              <a:t> </a:t>
            </a:r>
            <a:r>
              <a:rPr lang="de-DE" baseline="0" dirty="0" err="1" smtClean="0"/>
              <a:t>unclear</a:t>
            </a:r>
            <a:r>
              <a:rPr lang="de-DE" baseline="0" dirty="0" smtClean="0"/>
              <a:t> </a:t>
            </a:r>
            <a:r>
              <a:rPr lang="de-DE" baseline="0" dirty="0" err="1" smtClean="0"/>
              <a:t>requirements</a:t>
            </a:r>
            <a:r>
              <a:rPr lang="de-DE" baseline="0" dirty="0" smtClean="0"/>
              <a:t>)</a:t>
            </a:r>
          </a:p>
          <a:p>
            <a:endParaRPr lang="de-DE" baseline="0" dirty="0" smtClean="0"/>
          </a:p>
          <a:p>
            <a:endParaRPr lang="de-DE" baseline="0" dirty="0" smtClean="0"/>
          </a:p>
          <a:p>
            <a:endParaRPr lang="de-DE" baseline="0" dirty="0" smtClean="0"/>
          </a:p>
          <a:p>
            <a:endParaRPr lang="de-DE" baseline="0" dirty="0" smtClean="0"/>
          </a:p>
          <a:p>
            <a:endParaRPr lang="de-DE" dirty="0" smtClean="0"/>
          </a:p>
          <a:p>
            <a:endParaRPr lang="de-DE" dirty="0" smtClean="0"/>
          </a:p>
          <a:p>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4</a:t>
            </a:fld>
            <a:endParaRPr lang="de-DE"/>
          </a:p>
        </p:txBody>
      </p:sp>
    </p:spTree>
    <p:extLst>
      <p:ext uri="{BB962C8B-B14F-4D97-AF65-F5344CB8AC3E}">
        <p14:creationId xmlns:p14="http://schemas.microsoft.com/office/powerpoint/2010/main" val="372201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ＭＳ Ｐゴシック" charset="-128"/>
                <a:cs typeface="ＭＳ Ｐゴシック" charset="-128"/>
              </a:rPr>
              <a:t>Based on claims given by (instantiated) safety case patterns, we use model-to-model transformations to guide the construction of a safe</a:t>
            </a:r>
          </a:p>
          <a:p>
            <a:r>
              <a:rPr lang="en-US" sz="1200" b="0" i="0" u="none" strike="noStrike" kern="1200" baseline="0" dirty="0" smtClean="0">
                <a:solidFill>
                  <a:schemeClr val="tx1"/>
                </a:solidFill>
                <a:latin typeface="+mn-lt"/>
                <a:ea typeface="ＭＳ Ｐゴシック" charset="-128"/>
                <a:cs typeface="ＭＳ Ｐゴシック" charset="-128"/>
              </a:rPr>
              <a:t>system architecture.</a:t>
            </a:r>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5</a:t>
            </a:fld>
            <a:endParaRPr lang="de-DE"/>
          </a:p>
        </p:txBody>
      </p:sp>
    </p:spTree>
    <p:extLst>
      <p:ext uri="{BB962C8B-B14F-4D97-AF65-F5344CB8AC3E}">
        <p14:creationId xmlns:p14="http://schemas.microsoft.com/office/powerpoint/2010/main" val="239407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charset="-128"/>
              </a:rPr>
              <a:t>We demonstrate the feasibility of the introduced approach by implementing it in the AutoFOCUS3 framework (a model-based tool to seamlessly specify embedded systems </a:t>
            </a:r>
          </a:p>
          <a:p>
            <a:r>
              <a:rPr lang="en-US" sz="1200" b="0" i="0" u="none" strike="noStrike" kern="1200" baseline="0" dirty="0" smtClean="0">
                <a:solidFill>
                  <a:schemeClr val="tx1"/>
                </a:solidFill>
                <a:latin typeface="+mn-lt"/>
                <a:ea typeface="ＭＳ Ｐゴシック" charset="-128"/>
                <a:cs typeface="ＭＳ Ｐゴシック" charset="-128"/>
              </a:rPr>
              <a:t>in different layers of abstraction, while supporting different views on the system model), illustrating how integrated model-based design and safety cases forms a convincing </a:t>
            </a:r>
          </a:p>
          <a:p>
            <a:r>
              <a:rPr lang="en-US" sz="1200" b="0" i="0" u="none" strike="noStrike" kern="1200" baseline="0" dirty="0" smtClean="0">
                <a:solidFill>
                  <a:schemeClr val="tx1"/>
                </a:solidFill>
                <a:latin typeface="+mn-lt"/>
                <a:ea typeface="ＭＳ Ｐゴシック" charset="-128"/>
                <a:cs typeface="ＭＳ Ｐゴシック" charset="-128"/>
              </a:rPr>
              <a:t>argument in a seamless model-based development environment.</a:t>
            </a:r>
          </a:p>
          <a:p>
            <a:endParaRPr lang="de-DE" sz="1200" b="0" i="0" u="none" strike="noStrike" kern="1200" baseline="0" dirty="0" smtClean="0">
              <a:solidFill>
                <a:schemeClr val="tx1"/>
              </a:solidFill>
              <a:latin typeface="+mn-lt"/>
              <a:ea typeface="ＭＳ Ｐゴシック" charset="-128"/>
            </a:endParaRPr>
          </a:p>
          <a:p>
            <a:r>
              <a:rPr lang="en-US" sz="1200" b="0" i="0" u="none" strike="noStrike" kern="1200" baseline="0" dirty="0" smtClean="0">
                <a:solidFill>
                  <a:schemeClr val="tx1"/>
                </a:solidFill>
                <a:latin typeface="+mn-lt"/>
                <a:ea typeface="ＭＳ Ｐゴシック" charset="-128"/>
                <a:cs typeface="ＭＳ Ｐゴシック" charset="-128"/>
              </a:rPr>
              <a:t>Modular Construction of safety-critical (sub-)systems at </a:t>
            </a:r>
            <a:r>
              <a:rPr lang="en-US" sz="1200" b="0" i="0" u="none" strike="noStrike" kern="1200" baseline="0" dirty="0" err="1" smtClean="0">
                <a:solidFill>
                  <a:schemeClr val="tx1"/>
                </a:solidFill>
                <a:latin typeface="+mn-lt"/>
                <a:ea typeface="ＭＳ Ｐゴシック" charset="-128"/>
                <a:cs typeface="ＭＳ Ｐゴシック" charset="-128"/>
              </a:rPr>
              <a:t>dierent</a:t>
            </a:r>
            <a:r>
              <a:rPr lang="en-US" sz="1200" b="0" i="0" u="none" strike="noStrike" kern="1200" baseline="0" dirty="0" smtClean="0">
                <a:solidFill>
                  <a:schemeClr val="tx1"/>
                </a:solidFill>
                <a:latin typeface="+mn-lt"/>
                <a:ea typeface="ＭＳ Ｐゴシック" charset="-128"/>
                <a:cs typeface="ＭＳ Ｐゴシック" charset="-128"/>
              </a:rPr>
              <a:t> levels of abstraction</a:t>
            </a:r>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6</a:t>
            </a:fld>
            <a:endParaRPr lang="de-DE"/>
          </a:p>
        </p:txBody>
      </p:sp>
    </p:spTree>
    <p:extLst>
      <p:ext uri="{BB962C8B-B14F-4D97-AF65-F5344CB8AC3E}">
        <p14:creationId xmlns:p14="http://schemas.microsoft.com/office/powerpoint/2010/main" val="1355689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e.g.</a:t>
            </a:r>
            <a:r>
              <a:rPr lang="de-DE" baseline="0" dirty="0" smtClean="0"/>
              <a:t> </a:t>
            </a:r>
            <a:r>
              <a:rPr lang="de-DE" baseline="0" dirty="0" err="1" smtClean="0"/>
              <a:t>Architectural</a:t>
            </a:r>
            <a:r>
              <a:rPr lang="de-DE" baseline="0" dirty="0" smtClean="0"/>
              <a:t> </a:t>
            </a:r>
            <a:r>
              <a:rPr lang="de-DE" baseline="0" dirty="0" err="1" smtClean="0"/>
              <a:t>Refinement</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by</a:t>
            </a:r>
            <a:r>
              <a:rPr lang="de-DE" baseline="0" dirty="0" smtClean="0"/>
              <a:t> </a:t>
            </a:r>
            <a:r>
              <a:rPr lang="de-DE" baseline="0" dirty="0" err="1" smtClean="0"/>
              <a:t>means</a:t>
            </a:r>
            <a:r>
              <a:rPr lang="de-DE" baseline="0" dirty="0" smtClean="0"/>
              <a:t> </a:t>
            </a:r>
            <a:r>
              <a:rPr lang="de-DE" baseline="0" dirty="0" err="1" smtClean="0"/>
              <a:t>of</a:t>
            </a:r>
            <a:r>
              <a:rPr lang="de-DE" baseline="0" dirty="0" smtClean="0"/>
              <a:t> TMR, </a:t>
            </a:r>
            <a:r>
              <a:rPr lang="de-DE" baseline="0" dirty="0" err="1" smtClean="0"/>
              <a:t>leads</a:t>
            </a:r>
            <a:r>
              <a:rPr lang="de-DE" baseline="0" dirty="0" smtClean="0"/>
              <a:t> </a:t>
            </a:r>
            <a:r>
              <a:rPr lang="de-DE" baseline="0" dirty="0" err="1" smtClean="0"/>
              <a:t>to</a:t>
            </a:r>
            <a:r>
              <a:rPr lang="de-DE" baseline="0" dirty="0" smtClean="0"/>
              <a:t> </a:t>
            </a:r>
            <a:r>
              <a:rPr lang="de-DE" baseline="0" dirty="0" err="1" smtClean="0"/>
              <a:t>instantiation</a:t>
            </a:r>
            <a:r>
              <a:rPr lang="de-DE" baseline="0" dirty="0" smtClean="0"/>
              <a:t> </a:t>
            </a:r>
            <a:r>
              <a:rPr lang="de-DE" baseline="0" dirty="0" err="1" smtClean="0"/>
              <a:t>of</a:t>
            </a:r>
            <a:r>
              <a:rPr lang="de-DE" baseline="0" dirty="0" smtClean="0"/>
              <a:t> </a:t>
            </a:r>
            <a:r>
              <a:rPr lang="de-DE" baseline="0" dirty="0" err="1" smtClean="0"/>
              <a:t>corresponding</a:t>
            </a:r>
            <a:r>
              <a:rPr lang="de-DE" baseline="0" dirty="0" smtClean="0"/>
              <a:t> </a:t>
            </a:r>
            <a:r>
              <a:rPr lang="de-DE" baseline="0" dirty="0" err="1" smtClean="0"/>
              <a:t>safety</a:t>
            </a:r>
            <a:r>
              <a:rPr lang="de-DE" baseline="0" dirty="0" smtClean="0"/>
              <a:t> </a:t>
            </a:r>
            <a:r>
              <a:rPr lang="de-DE" baseline="0" dirty="0" err="1" smtClean="0"/>
              <a:t>case</a:t>
            </a:r>
            <a:r>
              <a:rPr lang="de-DE" baseline="0" dirty="0" smtClean="0"/>
              <a:t> </a:t>
            </a:r>
            <a:r>
              <a:rPr lang="de-DE" baseline="0" dirty="0" err="1" smtClean="0"/>
              <a:t>patterns</a:t>
            </a:r>
            <a:endParaRPr lang="de-DE" baseline="0" dirty="0" smtClean="0"/>
          </a:p>
          <a:p>
            <a:r>
              <a:rPr lang="de-DE" baseline="0" dirty="0" smtClean="0"/>
              <a:t>e.g. </a:t>
            </a:r>
            <a:r>
              <a:rPr lang="de-DE" baseline="0" dirty="0" err="1" smtClean="0"/>
              <a:t>Collecting</a:t>
            </a:r>
            <a:r>
              <a:rPr lang="de-DE" baseline="0" dirty="0" smtClean="0"/>
              <a:t> </a:t>
            </a:r>
            <a:r>
              <a:rPr lang="de-DE" baseline="0" dirty="0" err="1" smtClean="0"/>
              <a:t>safety</a:t>
            </a:r>
            <a:r>
              <a:rPr lang="de-DE" baseline="0" dirty="0" smtClean="0"/>
              <a:t> </a:t>
            </a:r>
            <a:r>
              <a:rPr lang="de-DE" baseline="0" dirty="0" err="1" smtClean="0"/>
              <a:t>constraints</a:t>
            </a:r>
            <a:r>
              <a:rPr lang="de-DE" baseline="0" dirty="0" smtClean="0"/>
              <a:t> </a:t>
            </a:r>
            <a:r>
              <a:rPr lang="de-DE" baseline="0" dirty="0" err="1" smtClean="0"/>
              <a:t>from</a:t>
            </a:r>
            <a:r>
              <a:rPr lang="de-DE" baseline="0" dirty="0" smtClean="0"/>
              <a:t> </a:t>
            </a:r>
            <a:r>
              <a:rPr lang="de-DE" baseline="0" dirty="0" err="1" smtClean="0"/>
              <a:t>safety</a:t>
            </a:r>
            <a:r>
              <a:rPr lang="de-DE" baseline="0" dirty="0" smtClean="0"/>
              <a:t> </a:t>
            </a:r>
            <a:r>
              <a:rPr lang="de-DE" baseline="0" dirty="0" err="1" smtClean="0"/>
              <a:t>case</a:t>
            </a:r>
            <a:r>
              <a:rPr lang="de-DE" baseline="0" dirty="0" smtClean="0"/>
              <a:t> </a:t>
            </a:r>
            <a:r>
              <a:rPr lang="de-DE" baseline="0" dirty="0" err="1" smtClean="0"/>
              <a:t>as</a:t>
            </a:r>
            <a:r>
              <a:rPr lang="de-DE" baseline="0" dirty="0" smtClean="0"/>
              <a:t> </a:t>
            </a:r>
            <a:r>
              <a:rPr lang="de-DE" baseline="0" dirty="0" err="1" smtClean="0"/>
              <a:t>input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deployment</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72843E36-2AFB-4597-AFB0-D4B6F9296BD5}" type="slidenum">
              <a:rPr lang="de-DE" smtClean="0"/>
              <a:pPr>
                <a:defRPr/>
              </a:pPr>
              <a:t>9</a:t>
            </a:fld>
            <a:endParaRPr lang="de-DE"/>
          </a:p>
        </p:txBody>
      </p:sp>
    </p:spTree>
    <p:extLst>
      <p:ext uri="{BB962C8B-B14F-4D97-AF65-F5344CB8AC3E}">
        <p14:creationId xmlns:p14="http://schemas.microsoft.com/office/powerpoint/2010/main" val="3959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err="1" smtClean="0"/>
              <a:t>Safety</a:t>
            </a:r>
            <a:r>
              <a:rPr lang="de-DE" sz="1200" dirty="0" smtClean="0"/>
              <a:t> Case </a:t>
            </a:r>
            <a:r>
              <a:rPr lang="de-DE" sz="1200" dirty="0" err="1" smtClean="0"/>
              <a:t>may</a:t>
            </a:r>
            <a:r>
              <a:rPr lang="de-DE" sz="1200" dirty="0" smtClean="0"/>
              <a:t> </a:t>
            </a:r>
            <a:r>
              <a:rPr lang="de-DE" sz="1200" dirty="0" err="1" smtClean="0"/>
              <a:t>provide</a:t>
            </a:r>
            <a:r>
              <a:rPr lang="de-DE" sz="1200" dirty="0" smtClean="0"/>
              <a:t> </a:t>
            </a:r>
            <a:r>
              <a:rPr lang="de-DE" sz="1200" dirty="0" err="1" smtClean="0"/>
              <a:t>constraints</a:t>
            </a:r>
            <a:r>
              <a:rPr lang="de-DE" sz="1200" dirty="0" smtClean="0"/>
              <a:t> on </a:t>
            </a:r>
            <a:r>
              <a:rPr lang="de-DE" sz="1200" dirty="0" err="1" smtClean="0"/>
              <a:t>deployment</a:t>
            </a:r>
            <a:r>
              <a:rPr lang="de-DE" sz="1200" dirty="0" smtClean="0"/>
              <a:t> </a:t>
            </a:r>
            <a:r>
              <a:rPr lang="de-DE" sz="1200" dirty="0" err="1" smtClean="0"/>
              <a:t>to</a:t>
            </a:r>
            <a:r>
              <a:rPr lang="de-DE" sz="1200" dirty="0" smtClean="0"/>
              <a:t> </a:t>
            </a:r>
            <a:r>
              <a:rPr lang="de-DE" sz="1200" dirty="0" err="1" smtClean="0"/>
              <a:t>technical</a:t>
            </a:r>
            <a:r>
              <a:rPr lang="de-DE" sz="1200" dirty="0" smtClean="0"/>
              <a:t> </a:t>
            </a:r>
            <a:r>
              <a:rPr lang="de-DE" sz="1200" dirty="0" err="1" smtClean="0"/>
              <a:t>platform</a:t>
            </a:r>
            <a:r>
              <a:rPr lang="de-DE" sz="1200" dirty="0" smtClean="0"/>
              <a:t>. </a:t>
            </a:r>
            <a:r>
              <a:rPr lang="de-DE" sz="1200" dirty="0" err="1" smtClean="0"/>
              <a:t>By</a:t>
            </a:r>
            <a:r>
              <a:rPr lang="de-DE" sz="1200" dirty="0" smtClean="0"/>
              <a:t> </a:t>
            </a:r>
            <a:r>
              <a:rPr lang="de-DE" sz="1200" dirty="0" err="1" smtClean="0"/>
              <a:t>going</a:t>
            </a:r>
            <a:r>
              <a:rPr lang="de-DE" sz="1200" dirty="0" smtClean="0"/>
              <a:t> </a:t>
            </a:r>
            <a:r>
              <a:rPr lang="de-DE" sz="1200" dirty="0" err="1" smtClean="0"/>
              <a:t>through</a:t>
            </a:r>
            <a:r>
              <a:rPr lang="de-DE" sz="1200" dirty="0" smtClean="0"/>
              <a:t> </a:t>
            </a:r>
            <a:r>
              <a:rPr lang="de-DE" sz="1200" dirty="0" err="1" smtClean="0"/>
              <a:t>those</a:t>
            </a:r>
            <a:r>
              <a:rPr lang="de-DE" sz="1200" dirty="0" smtClean="0"/>
              <a:t> </a:t>
            </a:r>
            <a:r>
              <a:rPr lang="de-DE" sz="1200" dirty="0" err="1" smtClean="0"/>
              <a:t>constraints</a:t>
            </a:r>
            <a:r>
              <a:rPr lang="de-DE" sz="1200" dirty="0" smtClean="0"/>
              <a:t>, </a:t>
            </a:r>
            <a:r>
              <a:rPr lang="de-DE" sz="1200" dirty="0" err="1" smtClean="0"/>
              <a:t>if</a:t>
            </a:r>
            <a:r>
              <a:rPr lang="de-DE" sz="1200" dirty="0" smtClean="0"/>
              <a:t> </a:t>
            </a:r>
            <a:r>
              <a:rPr lang="de-DE" sz="1200" dirty="0" err="1" smtClean="0"/>
              <a:t>the</a:t>
            </a:r>
            <a:r>
              <a:rPr lang="de-DE" sz="1200" dirty="0" smtClean="0"/>
              <a:t> </a:t>
            </a:r>
            <a:r>
              <a:rPr lang="de-DE" sz="1200" dirty="0" err="1" smtClean="0"/>
              <a:t>system</a:t>
            </a:r>
            <a:r>
              <a:rPr lang="de-DE" sz="1200" dirty="0" smtClean="0"/>
              <a:t> </a:t>
            </a:r>
            <a:r>
              <a:rPr lang="de-DE" sz="1200" dirty="0" err="1" smtClean="0"/>
              <a:t>developers</a:t>
            </a:r>
            <a:r>
              <a:rPr lang="de-DE" sz="1200" dirty="0" smtClean="0"/>
              <a:t> </a:t>
            </a:r>
            <a:r>
              <a:rPr lang="de-DE" sz="1200" dirty="0" err="1" smtClean="0"/>
              <a:t>proposed</a:t>
            </a:r>
            <a:r>
              <a:rPr lang="de-DE" sz="1200" dirty="0" smtClean="0"/>
              <a:t> </a:t>
            </a:r>
            <a:r>
              <a:rPr lang="de-DE" sz="1200" dirty="0" err="1" smtClean="0"/>
              <a:t>during</a:t>
            </a:r>
            <a:r>
              <a:rPr lang="de-DE" sz="1200" dirty="0" smtClean="0"/>
              <a:t> design 2 </a:t>
            </a:r>
            <a:r>
              <a:rPr lang="de-DE" sz="1200" dirty="0" err="1" smtClean="0"/>
              <a:t>or</a:t>
            </a:r>
            <a:r>
              <a:rPr lang="de-DE" sz="1200" dirty="0" smtClean="0"/>
              <a:t> </a:t>
            </a:r>
            <a:r>
              <a:rPr lang="de-DE" sz="1200" dirty="0" err="1" smtClean="0"/>
              <a:t>more</a:t>
            </a:r>
            <a:r>
              <a:rPr lang="de-DE" sz="1200" dirty="0" smtClean="0"/>
              <a:t> </a:t>
            </a:r>
            <a:r>
              <a:rPr lang="de-DE" sz="1200" dirty="0" err="1" smtClean="0"/>
              <a:t>deployment</a:t>
            </a:r>
            <a:r>
              <a:rPr lang="de-DE" sz="1200" dirty="0" smtClean="0"/>
              <a:t> </a:t>
            </a:r>
            <a:r>
              <a:rPr lang="de-DE" sz="1200" dirty="0" err="1" smtClean="0"/>
              <a:t>models</a:t>
            </a:r>
            <a:r>
              <a:rPr lang="de-DE" sz="120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dirty="0" err="1" smtClean="0"/>
              <a:t>One</a:t>
            </a:r>
            <a:r>
              <a:rPr lang="de-DE" sz="1200" dirty="0" smtClean="0"/>
              <a:t> </a:t>
            </a:r>
            <a:r>
              <a:rPr lang="de-DE" sz="1200" dirty="0" err="1" smtClean="0"/>
              <a:t>can</a:t>
            </a:r>
            <a:r>
              <a:rPr lang="de-DE" sz="1200" dirty="0" smtClean="0"/>
              <a:t> </a:t>
            </a:r>
            <a:r>
              <a:rPr lang="de-DE" sz="1200" dirty="0" err="1" smtClean="0"/>
              <a:t>choose</a:t>
            </a:r>
            <a:r>
              <a:rPr lang="de-DE" sz="1200" dirty="0" smtClean="0"/>
              <a:t> </a:t>
            </a:r>
            <a:r>
              <a:rPr lang="de-DE" sz="1200" dirty="0" err="1" smtClean="0"/>
              <a:t>from</a:t>
            </a:r>
            <a:r>
              <a:rPr lang="de-DE" sz="1200" dirty="0" smtClean="0"/>
              <a:t> </a:t>
            </a:r>
            <a:r>
              <a:rPr lang="de-DE" sz="1200" dirty="0" err="1" smtClean="0"/>
              <a:t>those</a:t>
            </a:r>
            <a:r>
              <a:rPr lang="de-DE" sz="1200" baseline="0" dirty="0" smtClean="0"/>
              <a:t> </a:t>
            </a:r>
            <a:r>
              <a:rPr lang="de-DE" sz="1200" baseline="0" dirty="0" err="1" smtClean="0"/>
              <a:t>models</a:t>
            </a:r>
            <a:r>
              <a:rPr lang="de-DE" sz="1200" baseline="0" dirty="0" smtClean="0"/>
              <a:t>, </a:t>
            </a:r>
            <a:r>
              <a:rPr lang="de-DE" sz="1200" baseline="0" dirty="0" err="1" smtClean="0"/>
              <a:t>by</a:t>
            </a:r>
            <a:r>
              <a:rPr lang="de-DE" sz="1200" baseline="0" dirty="0" smtClean="0"/>
              <a:t> </a:t>
            </a:r>
            <a:r>
              <a:rPr lang="de-DE" sz="1200" baseline="0" dirty="0" err="1" smtClean="0"/>
              <a:t>taking</a:t>
            </a:r>
            <a:r>
              <a:rPr lang="de-DE" sz="1200" baseline="0" dirty="0" smtClean="0"/>
              <a:t> </a:t>
            </a:r>
            <a:r>
              <a:rPr lang="de-DE" sz="1200" baseline="0" dirty="0" err="1" smtClean="0"/>
              <a:t>the</a:t>
            </a:r>
            <a:r>
              <a:rPr lang="de-DE" sz="1200" baseline="0" dirty="0" smtClean="0"/>
              <a:t> </a:t>
            </a:r>
            <a:r>
              <a:rPr lang="de-DE" sz="1200" baseline="0" dirty="0" err="1" smtClean="0"/>
              <a:t>model</a:t>
            </a:r>
            <a:r>
              <a:rPr lang="de-DE" sz="1200" baseline="0" dirty="0" smtClean="0"/>
              <a:t> </a:t>
            </a:r>
            <a:r>
              <a:rPr lang="de-DE" sz="1200" baseline="0" dirty="0" err="1" smtClean="0"/>
              <a:t>which</a:t>
            </a:r>
            <a:r>
              <a:rPr lang="de-DE" sz="1200" baseline="0" dirty="0" smtClean="0"/>
              <a:t> </a:t>
            </a:r>
            <a:r>
              <a:rPr lang="de-DE" sz="1200" baseline="0" dirty="0" err="1" smtClean="0"/>
              <a:t>is</a:t>
            </a:r>
            <a:r>
              <a:rPr lang="de-DE" sz="1200" baseline="0" dirty="0" smtClean="0"/>
              <a:t> </a:t>
            </a:r>
            <a:r>
              <a:rPr lang="de-DE" sz="1200" baseline="0" dirty="0" err="1" smtClean="0"/>
              <a:t>conformant</a:t>
            </a:r>
            <a:r>
              <a:rPr lang="de-DE" sz="1200" baseline="0" dirty="0" smtClean="0"/>
              <a:t> </a:t>
            </a:r>
            <a:r>
              <a:rPr lang="de-DE" sz="1200" baseline="0" dirty="0" err="1" smtClean="0"/>
              <a:t>with</a:t>
            </a:r>
            <a:r>
              <a:rPr lang="de-DE" sz="1200" baseline="0" dirty="0" smtClean="0"/>
              <a:t> </a:t>
            </a:r>
            <a:r>
              <a:rPr lang="de-DE" sz="1200" baseline="0" dirty="0" err="1" smtClean="0"/>
              <a:t>the</a:t>
            </a:r>
            <a:r>
              <a:rPr lang="de-DE" sz="1200" baseline="0" dirty="0" smtClean="0"/>
              <a:t> </a:t>
            </a:r>
            <a:r>
              <a:rPr lang="de-DE" sz="1200" baseline="0" dirty="0" err="1" smtClean="0"/>
              <a:t>constraints</a:t>
            </a:r>
            <a:r>
              <a:rPr lang="de-DE" sz="1200" baseline="0" dirty="0" smtClean="0"/>
              <a:t> </a:t>
            </a:r>
            <a:r>
              <a:rPr lang="de-DE" sz="1200" baseline="0" dirty="0" err="1" smtClean="0"/>
              <a:t>from</a:t>
            </a:r>
            <a:r>
              <a:rPr lang="de-DE" sz="1200" baseline="0" dirty="0" smtClean="0"/>
              <a:t> </a:t>
            </a:r>
            <a:r>
              <a:rPr lang="de-DE" sz="1200" baseline="0" dirty="0" err="1" smtClean="0"/>
              <a:t>the</a:t>
            </a:r>
            <a:r>
              <a:rPr lang="de-DE" sz="1200" baseline="0" dirty="0" smtClean="0"/>
              <a:t> </a:t>
            </a:r>
            <a:r>
              <a:rPr lang="de-DE" sz="1200" baseline="0" dirty="0" err="1" smtClean="0"/>
              <a:t>safety</a:t>
            </a:r>
            <a:r>
              <a:rPr lang="de-DE" sz="1200" baseline="0" dirty="0" smtClean="0"/>
              <a:t> </a:t>
            </a:r>
            <a:r>
              <a:rPr lang="de-DE" sz="1200" baseline="0" dirty="0" err="1" smtClean="0"/>
              <a:t>case</a:t>
            </a:r>
            <a:endParaRPr lang="de-DE" sz="1200" dirty="0" smtClean="0"/>
          </a:p>
          <a:p>
            <a:endParaRPr lang="en-US" dirty="0"/>
          </a:p>
        </p:txBody>
      </p:sp>
      <p:sp>
        <p:nvSpPr>
          <p:cNvPr id="4" name="Slide Number Placeholder 3"/>
          <p:cNvSpPr>
            <a:spLocks noGrp="1"/>
          </p:cNvSpPr>
          <p:nvPr>
            <p:ph type="sldNum" sz="quarter" idx="10"/>
          </p:nvPr>
        </p:nvSpPr>
        <p:spPr/>
        <p:txBody>
          <a:bodyPr/>
          <a:lstStyle/>
          <a:p>
            <a:pPr>
              <a:defRPr/>
            </a:pPr>
            <a:fld id="{72843E36-2AFB-4597-AFB0-D4B6F9296BD5}" type="slidenum">
              <a:rPr lang="de-DE" smtClean="0"/>
              <a:pPr>
                <a:defRPr/>
              </a:pPr>
              <a:t>10</a:t>
            </a:fld>
            <a:endParaRPr lang="de-DE"/>
          </a:p>
        </p:txBody>
      </p:sp>
    </p:spTree>
    <p:extLst>
      <p:ext uri="{BB962C8B-B14F-4D97-AF65-F5344CB8AC3E}">
        <p14:creationId xmlns:p14="http://schemas.microsoft.com/office/powerpoint/2010/main" val="312144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a:p>
            <a:r>
              <a:rPr lang="en-US" baseline="0" dirty="0" smtClean="0"/>
              <a:t>For example, if the safety engineer decides at some point to go further into the argumentation of the safety of the system by applying a strategy which indicates the usage of TMR design strategy for a certain system component in order to assure a fault tolerance of one and to be complaint with the regulations. This would mean that he needs to communicate with the system engineer to make sure that this certain design strategy has been/will be applied to the respective system component. However, our approach allows the system architecture to evolve automatically in correspondence with the strategies the safety engineer wants to apply.</a:t>
            </a:r>
            <a:endParaRPr lang="en-US" dirty="0" smtClean="0"/>
          </a:p>
          <a:p>
            <a:endParaRPr lang="de-DE" dirty="0"/>
          </a:p>
        </p:txBody>
      </p:sp>
      <p:sp>
        <p:nvSpPr>
          <p:cNvPr id="4" name="Foliennummernplatzhalter 3"/>
          <p:cNvSpPr>
            <a:spLocks noGrp="1"/>
          </p:cNvSpPr>
          <p:nvPr>
            <p:ph type="sldNum" sz="quarter" idx="10"/>
          </p:nvPr>
        </p:nvSpPr>
        <p:spPr/>
        <p:txBody>
          <a:bodyPr/>
          <a:lstStyle/>
          <a:p>
            <a:pPr>
              <a:defRPr/>
            </a:pPr>
            <a:fld id="{72843E36-2AFB-4597-AFB0-D4B6F9296BD5}" type="slidenum">
              <a:rPr lang="de-DE" smtClean="0"/>
              <a:pPr>
                <a:defRPr/>
              </a:pPr>
              <a:t>11</a:t>
            </a:fld>
            <a:endParaRPr lang="de-DE"/>
          </a:p>
        </p:txBody>
      </p:sp>
    </p:spTree>
    <p:extLst>
      <p:ext uri="{BB962C8B-B14F-4D97-AF65-F5344CB8AC3E}">
        <p14:creationId xmlns:p14="http://schemas.microsoft.com/office/powerpoint/2010/main" val="66258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2843E36-2AFB-4597-AFB0-D4B6F9296BD5}" type="slidenum">
              <a:rPr lang="de-DE" smtClean="0"/>
              <a:pPr>
                <a:defRPr/>
              </a:pPr>
              <a:t>12</a:t>
            </a:fld>
            <a:endParaRPr lang="de-DE"/>
          </a:p>
        </p:txBody>
      </p:sp>
    </p:spTree>
    <p:extLst>
      <p:ext uri="{BB962C8B-B14F-4D97-AF65-F5344CB8AC3E}">
        <p14:creationId xmlns:p14="http://schemas.microsoft.com/office/powerpoint/2010/main" val="644626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Grafik 23" descr="7_fortiss_network.png"/>
          <p:cNvPicPr>
            <a:picLocks noChangeAspect="1"/>
          </p:cNvPicPr>
          <p:nvPr userDrawn="1"/>
        </p:nvPicPr>
        <p:blipFill>
          <a:blip r:embed="rId2" cstate="print"/>
          <a:srcRect/>
          <a:stretch>
            <a:fillRect/>
          </a:stretch>
        </p:blipFill>
        <p:spPr bwMode="auto">
          <a:xfrm>
            <a:off x="7673975" y="3505200"/>
            <a:ext cx="1470025" cy="3352800"/>
          </a:xfrm>
          <a:prstGeom prst="rect">
            <a:avLst/>
          </a:prstGeom>
          <a:noFill/>
          <a:ln w="9525">
            <a:noFill/>
            <a:miter lim="800000"/>
            <a:headEnd/>
            <a:tailEnd/>
          </a:ln>
        </p:spPr>
      </p:pic>
      <p:sp>
        <p:nvSpPr>
          <p:cNvPr id="7" name="Titel 1"/>
          <p:cNvSpPr txBox="1">
            <a:spLocks/>
          </p:cNvSpPr>
          <p:nvPr userDrawn="1"/>
        </p:nvSpPr>
        <p:spPr>
          <a:xfrm>
            <a:off x="539750" y="5310188"/>
            <a:ext cx="4464050" cy="539750"/>
          </a:xfrm>
          <a:prstGeom prst="rect">
            <a:avLst/>
          </a:prstGeom>
        </p:spPr>
        <p:txBody>
          <a:bodyPr lIns="0" tIns="0" rIns="0" bIns="0"/>
          <a:lstStyle/>
          <a:p>
            <a:pPr>
              <a:defRPr/>
            </a:pPr>
            <a:r>
              <a:rPr lang="de-DE" sz="1400">
                <a:latin typeface="Arial" charset="0"/>
                <a:ea typeface="ＭＳ Ｐゴシック" charset="-128"/>
                <a:cs typeface="Arial" charset="0"/>
              </a:rPr>
              <a:t>fortiss GmbH</a:t>
            </a:r>
          </a:p>
          <a:p>
            <a:pPr>
              <a:defRPr/>
            </a:pPr>
            <a:r>
              <a:rPr lang="de-DE" sz="1400">
                <a:latin typeface="Arial" charset="0"/>
                <a:ea typeface="ＭＳ Ｐゴシック" charset="-128"/>
                <a:cs typeface="Arial" charset="0"/>
              </a:rPr>
              <a:t>An-Institut Technische Universität München</a:t>
            </a:r>
          </a:p>
        </p:txBody>
      </p:sp>
      <p:pic>
        <p:nvPicPr>
          <p:cNvPr id="8" name="Grafik 19" descr="rgb_schutzzone [Konvertiert].png"/>
          <p:cNvPicPr>
            <a:picLocks noChangeAspect="1"/>
          </p:cNvPicPr>
          <p:nvPr userDrawn="1"/>
        </p:nvPicPr>
        <p:blipFill>
          <a:blip r:embed="rId3" cstate="print"/>
          <a:srcRect/>
          <a:stretch>
            <a:fillRect/>
          </a:stretch>
        </p:blipFill>
        <p:spPr bwMode="auto">
          <a:xfrm>
            <a:off x="7369175" y="450850"/>
            <a:ext cx="1233488" cy="360363"/>
          </a:xfrm>
          <a:prstGeom prst="rect">
            <a:avLst/>
          </a:prstGeom>
          <a:noFill/>
          <a:ln w="9525">
            <a:noFill/>
            <a:miter lim="800000"/>
            <a:headEnd/>
            <a:tailEnd/>
          </a:ln>
        </p:spPr>
      </p:pic>
      <p:sp>
        <p:nvSpPr>
          <p:cNvPr id="2" name="Title 1"/>
          <p:cNvSpPr>
            <a:spLocks noGrp="1"/>
          </p:cNvSpPr>
          <p:nvPr>
            <p:ph type="ctrTitle"/>
          </p:nvPr>
        </p:nvSpPr>
        <p:spPr>
          <a:xfrm>
            <a:off x="540000" y="2160000"/>
            <a:ext cx="8064000" cy="720000"/>
          </a:xfrm>
          <a:prstGeom prst="rect">
            <a:avLst/>
          </a:prstGeom>
        </p:spPr>
        <p:txBody>
          <a:bodyPr>
            <a:noAutofit/>
          </a:bodyPr>
          <a:lstStyle>
            <a:lvl1pPr algn="l">
              <a:defRPr sz="2400"/>
            </a:lvl1pPr>
          </a:lstStyle>
          <a:p>
            <a:r>
              <a:rPr lang="en-US" smtClean="0"/>
              <a:t>Click to edit Master title style</a:t>
            </a:r>
            <a:endParaRPr lang="de-DE" dirty="0"/>
          </a:p>
        </p:txBody>
      </p:sp>
      <p:sp>
        <p:nvSpPr>
          <p:cNvPr id="3" name="Subtitle 2"/>
          <p:cNvSpPr>
            <a:spLocks noGrp="1"/>
          </p:cNvSpPr>
          <p:nvPr>
            <p:ph type="subTitle" idx="1"/>
          </p:nvPr>
        </p:nvSpPr>
        <p:spPr>
          <a:xfrm>
            <a:off x="540000" y="2880000"/>
            <a:ext cx="8064000" cy="540000"/>
          </a:xfrm>
          <a:prstGeom prst="rect">
            <a:avLst/>
          </a:prstGeom>
        </p:spPr>
        <p:txBody>
          <a:bodyPr>
            <a:no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dirty="0"/>
          </a:p>
        </p:txBody>
      </p:sp>
      <p:sp>
        <p:nvSpPr>
          <p:cNvPr id="11" name="Textplatzhalter 18"/>
          <p:cNvSpPr>
            <a:spLocks noGrp="1"/>
          </p:cNvSpPr>
          <p:nvPr>
            <p:ph type="body" sz="quarter" idx="15"/>
          </p:nvPr>
        </p:nvSpPr>
        <p:spPr>
          <a:xfrm>
            <a:off x="539999" y="3780000"/>
            <a:ext cx="8064000" cy="360000"/>
          </a:xfrm>
        </p:spPr>
        <p:txBody>
          <a:bodyPr>
            <a:noAutofit/>
          </a:bodyPr>
          <a:lstStyle>
            <a:lvl1pPr algn="l">
              <a:buNone/>
              <a:defRPr sz="1800" b="1" i="0" baseline="0">
                <a:solidFill>
                  <a:schemeClr val="tx1"/>
                </a:solidFill>
              </a:defRPr>
            </a:lvl1pPr>
          </a:lstStyle>
          <a:p>
            <a:pPr lvl="0"/>
            <a:r>
              <a:rPr lang="de-DE" smtClean="0"/>
              <a:t>Mastertextformat bearbeiten</a:t>
            </a:r>
          </a:p>
        </p:txBody>
      </p:sp>
      <p:sp>
        <p:nvSpPr>
          <p:cNvPr id="12" name="Textplatzhalter 18"/>
          <p:cNvSpPr>
            <a:spLocks noGrp="1"/>
          </p:cNvSpPr>
          <p:nvPr>
            <p:ph type="body" sz="quarter" idx="16"/>
          </p:nvPr>
        </p:nvSpPr>
        <p:spPr>
          <a:xfrm>
            <a:off x="539999" y="4140000"/>
            <a:ext cx="8064000" cy="360000"/>
          </a:xfrm>
        </p:spPr>
        <p:txBody>
          <a:bodyPr>
            <a:noAutofit/>
          </a:bodyPr>
          <a:lstStyle>
            <a:lvl1pPr algn="l">
              <a:buNone/>
              <a:defRPr sz="1800" b="0" i="0" baseline="0">
                <a:solidFill>
                  <a:schemeClr val="tx1"/>
                </a:solidFill>
              </a:defRPr>
            </a:lvl1pPr>
          </a:lstStyle>
          <a:p>
            <a:pPr lvl="0"/>
            <a:r>
              <a:rPr lang="de-DE" smtClean="0"/>
              <a:t>Mastertextformat bearbeiten</a:t>
            </a:r>
          </a:p>
        </p:txBody>
      </p:sp>
      <p:sp>
        <p:nvSpPr>
          <p:cNvPr id="9" name="Date Placeholder 3"/>
          <p:cNvSpPr>
            <a:spLocks noGrp="1"/>
          </p:cNvSpPr>
          <p:nvPr>
            <p:ph type="dt" sz="half" idx="17"/>
          </p:nvPr>
        </p:nvSpPr>
        <p:spPr>
          <a:xfrm>
            <a:off x="539750" y="1800225"/>
            <a:ext cx="8064500" cy="365125"/>
          </a:xfrm>
        </p:spPr>
        <p:txBody>
          <a:bodyPr anchor="t">
            <a:noAutofit/>
          </a:bodyPr>
          <a:lstStyle>
            <a:lvl1pPr algn="l">
              <a:defRPr sz="1400">
                <a:solidFill>
                  <a:schemeClr val="tx1"/>
                </a:solidFill>
              </a:defRPr>
            </a:lvl1pPr>
          </a:lstStyle>
          <a:p>
            <a:pPr>
              <a:defRPr/>
            </a:pPr>
            <a:r>
              <a:rPr lang="en-US"/>
              <a:t>Ort, 13.04.2012</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8064000" cy="360000"/>
          </a:xfrm>
          <a:prstGeom prst="rect">
            <a:avLst/>
          </a:prstGeom>
        </p:spPr>
        <p:txBody>
          <a:bodyPr/>
          <a:lstStyle>
            <a:lvl1pPr>
              <a:defRPr/>
            </a:lvl1pPr>
          </a:lstStyle>
          <a:p>
            <a:r>
              <a:rPr lang="de-DE" smtClean="0"/>
              <a:t>Mastertitelformat bearbeiten</a:t>
            </a:r>
            <a:endParaRPr lang="de-DE" dirty="0"/>
          </a:p>
        </p:txBody>
      </p:sp>
      <p:sp>
        <p:nvSpPr>
          <p:cNvPr id="3" name="Content Placeholder 2"/>
          <p:cNvSpPr>
            <a:spLocks noGrp="1"/>
          </p:cNvSpPr>
          <p:nvPr>
            <p:ph idx="1"/>
          </p:nvPr>
        </p:nvSpPr>
        <p:spPr>
          <a:xfrm>
            <a:off x="540000" y="1620000"/>
            <a:ext cx="8064000" cy="45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8" name="Text Placeholder 7"/>
          <p:cNvSpPr>
            <a:spLocks noGrp="1"/>
          </p:cNvSpPr>
          <p:nvPr>
            <p:ph type="body" sz="quarter" idx="13"/>
          </p:nvPr>
        </p:nvSpPr>
        <p:spPr>
          <a:xfrm>
            <a:off x="540000" y="900000"/>
            <a:ext cx="8064000" cy="360000"/>
          </a:xfrm>
        </p:spPr>
        <p:txBody>
          <a:bodyPr/>
          <a:lstStyle>
            <a:lvl1pPr>
              <a:buFontTx/>
              <a:buNone/>
              <a:defRPr>
                <a:solidFill>
                  <a:schemeClr val="tx2"/>
                </a:solidFill>
              </a:defRPr>
            </a:lvl1pPr>
          </a:lstStyle>
          <a:p>
            <a:pPr lvl="0"/>
            <a:r>
              <a:rPr lang="de-DE" smtClean="0"/>
              <a:t>Mastertextformat bearbeiten</a:t>
            </a:r>
          </a:p>
        </p:txBody>
      </p:sp>
      <p:sp>
        <p:nvSpPr>
          <p:cNvPr id="5" name="Date Placeholder 3"/>
          <p:cNvSpPr>
            <a:spLocks noGrp="1"/>
          </p:cNvSpPr>
          <p:nvPr>
            <p:ph type="dt" sz="half" idx="14"/>
          </p:nvPr>
        </p:nvSpPr>
        <p:spPr/>
        <p:txBody>
          <a:bodyPr/>
          <a:lstStyle>
            <a:lvl1pPr>
              <a:defRPr/>
            </a:lvl1pPr>
          </a:lstStyle>
          <a:p>
            <a:pPr>
              <a:defRPr/>
            </a:pPr>
            <a:r>
              <a:rPr lang="en-US" dirty="0" smtClean="0"/>
              <a:t>San Francisco, 18.07.2015</a:t>
            </a:r>
          </a:p>
        </p:txBody>
      </p:sp>
      <p:sp>
        <p:nvSpPr>
          <p:cNvPr id="6" name="Footer Placeholder 4"/>
          <p:cNvSpPr>
            <a:spLocks noGrp="1"/>
          </p:cNvSpPr>
          <p:nvPr>
            <p:ph type="ftr" sz="quarter" idx="15"/>
          </p:nvPr>
        </p:nvSpPr>
        <p:spPr/>
        <p:txBody>
          <a:bodyPr/>
          <a:lstStyle>
            <a:lvl1pPr>
              <a:defRPr/>
            </a:lvl1pPr>
          </a:lstStyle>
          <a:p>
            <a:r>
              <a:rPr lang="de-DE" dirty="0" err="1"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meaningful</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
        <p:nvSpPr>
          <p:cNvPr id="7" name="Slide Number Placeholder 5"/>
          <p:cNvSpPr>
            <a:spLocks noGrp="1"/>
          </p:cNvSpPr>
          <p:nvPr>
            <p:ph type="sldNum" sz="quarter" idx="16"/>
          </p:nvPr>
        </p:nvSpPr>
        <p:spPr/>
        <p:txBody>
          <a:bodyPr/>
          <a:lstStyle>
            <a:lvl1pPr>
              <a:defRPr/>
            </a:lvl1pPr>
          </a:lstStyle>
          <a:p>
            <a:pPr>
              <a:defRPr/>
            </a:pPr>
            <a:fld id="{F30B9182-B7F4-45BD-BD74-72F4C07CFD2E}"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540000" y="540000"/>
            <a:ext cx="8064000" cy="360000"/>
          </a:xfrm>
          <a:prstGeom prst="rect">
            <a:avLst/>
          </a:prstGeom>
        </p:spPr>
        <p:txBody>
          <a:bodyPr/>
          <a:lstStyle>
            <a:lvl1pPr>
              <a:defRPr/>
            </a:lvl1pPr>
          </a:lstStyle>
          <a:p>
            <a:r>
              <a:rPr lang="de-DE" smtClean="0"/>
              <a:t>Mastertitelformat bearbeiten</a:t>
            </a:r>
            <a:endParaRPr lang="de-DE" dirty="0"/>
          </a:p>
        </p:txBody>
      </p:sp>
      <p:sp>
        <p:nvSpPr>
          <p:cNvPr id="9" name="Content Placeholder 2"/>
          <p:cNvSpPr>
            <a:spLocks noGrp="1"/>
          </p:cNvSpPr>
          <p:nvPr>
            <p:ph idx="1"/>
          </p:nvPr>
        </p:nvSpPr>
        <p:spPr>
          <a:xfrm>
            <a:off x="540000" y="1620000"/>
            <a:ext cx="3942000" cy="450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Text Placeholder 7"/>
          <p:cNvSpPr>
            <a:spLocks noGrp="1"/>
          </p:cNvSpPr>
          <p:nvPr>
            <p:ph type="body" sz="quarter" idx="13"/>
          </p:nvPr>
        </p:nvSpPr>
        <p:spPr>
          <a:xfrm>
            <a:off x="540000" y="900000"/>
            <a:ext cx="8064000" cy="360000"/>
          </a:xfrm>
        </p:spPr>
        <p:txBody>
          <a:bodyPr/>
          <a:lstStyle>
            <a:lvl1pPr>
              <a:buFontTx/>
              <a:buNone/>
              <a:defRPr>
                <a:solidFill>
                  <a:schemeClr val="tx2"/>
                </a:solidFill>
              </a:defRPr>
            </a:lvl1pPr>
          </a:lstStyle>
          <a:p>
            <a:pPr lvl="0"/>
            <a:r>
              <a:rPr lang="de-DE" smtClean="0"/>
              <a:t>Mastertextformat bearbeiten</a:t>
            </a:r>
          </a:p>
        </p:txBody>
      </p:sp>
      <p:sp>
        <p:nvSpPr>
          <p:cNvPr id="16" name="Content Placeholder 2"/>
          <p:cNvSpPr>
            <a:spLocks noGrp="1"/>
          </p:cNvSpPr>
          <p:nvPr>
            <p:ph idx="14"/>
          </p:nvPr>
        </p:nvSpPr>
        <p:spPr>
          <a:xfrm>
            <a:off x="4662000" y="1628800"/>
            <a:ext cx="3942000" cy="450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6" name="Date Placeholder 3"/>
          <p:cNvSpPr>
            <a:spLocks noGrp="1"/>
          </p:cNvSpPr>
          <p:nvPr>
            <p:ph type="dt" sz="half" idx="15"/>
          </p:nvPr>
        </p:nvSpPr>
        <p:spPr/>
        <p:txBody>
          <a:bodyPr/>
          <a:lstStyle>
            <a:lvl1pPr>
              <a:defRPr/>
            </a:lvl1pPr>
          </a:lstStyle>
          <a:p>
            <a:pPr>
              <a:defRPr/>
            </a:pPr>
            <a:r>
              <a:rPr lang="en-US"/>
              <a:t>Ort, 13.04.2012</a:t>
            </a:r>
            <a:endParaRPr lang="de-DE"/>
          </a:p>
        </p:txBody>
      </p:sp>
      <p:sp>
        <p:nvSpPr>
          <p:cNvPr id="7" name="Footer Placeholder 4"/>
          <p:cNvSpPr>
            <a:spLocks noGrp="1"/>
          </p:cNvSpPr>
          <p:nvPr>
            <p:ph type="ftr" sz="quarter" idx="16"/>
          </p:nvPr>
        </p:nvSpPr>
        <p:spPr/>
        <p:txBody>
          <a:bodyPr/>
          <a:lstStyle>
            <a:lvl1pPr>
              <a:defRPr/>
            </a:lvl1pPr>
          </a:lstStyle>
          <a:p>
            <a:pPr>
              <a:defRPr/>
            </a:pPr>
            <a:r>
              <a:rPr lang="de-DE"/>
              <a:t>Name des Vortrags © Name des Referenten</a:t>
            </a:r>
          </a:p>
        </p:txBody>
      </p:sp>
      <p:sp>
        <p:nvSpPr>
          <p:cNvPr id="10" name="Slide Number Placeholder 5"/>
          <p:cNvSpPr>
            <a:spLocks noGrp="1"/>
          </p:cNvSpPr>
          <p:nvPr>
            <p:ph type="sldNum" sz="quarter" idx="17"/>
          </p:nvPr>
        </p:nvSpPr>
        <p:spPr/>
        <p:txBody>
          <a:bodyPr/>
          <a:lstStyle>
            <a:lvl1pPr>
              <a:defRPr/>
            </a:lvl1pPr>
          </a:lstStyle>
          <a:p>
            <a:pPr>
              <a:defRPr/>
            </a:pPr>
            <a:fld id="{C92E92DF-62A4-4B81-AC61-7E011E28065B}"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8" name="Title 1"/>
          <p:cNvSpPr>
            <a:spLocks noGrp="1"/>
          </p:cNvSpPr>
          <p:nvPr>
            <p:ph type="title"/>
          </p:nvPr>
        </p:nvSpPr>
        <p:spPr>
          <a:xfrm>
            <a:off x="540000" y="540000"/>
            <a:ext cx="8064000" cy="360000"/>
          </a:xfrm>
          <a:prstGeom prst="rect">
            <a:avLst/>
          </a:prstGeom>
        </p:spPr>
        <p:txBody>
          <a:bodyPr/>
          <a:lstStyle>
            <a:lvl1pPr>
              <a:defRPr/>
            </a:lvl1pPr>
          </a:lstStyle>
          <a:p>
            <a:r>
              <a:rPr lang="de-DE" smtClean="0"/>
              <a:t>Mastertitelformat bearbeiten</a:t>
            </a:r>
            <a:endParaRPr lang="de-DE" dirty="0"/>
          </a:p>
        </p:txBody>
      </p:sp>
      <p:sp>
        <p:nvSpPr>
          <p:cNvPr id="9" name="Content Placeholder 2"/>
          <p:cNvSpPr>
            <a:spLocks noGrp="1"/>
          </p:cNvSpPr>
          <p:nvPr>
            <p:ph idx="1"/>
          </p:nvPr>
        </p:nvSpPr>
        <p:spPr>
          <a:xfrm>
            <a:off x="540000" y="1620000"/>
            <a:ext cx="3942000" cy="21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3" name="Text Placeholder 7"/>
          <p:cNvSpPr>
            <a:spLocks noGrp="1"/>
          </p:cNvSpPr>
          <p:nvPr>
            <p:ph type="body" sz="quarter" idx="13"/>
          </p:nvPr>
        </p:nvSpPr>
        <p:spPr>
          <a:xfrm>
            <a:off x="540000" y="900000"/>
            <a:ext cx="8064000" cy="360000"/>
          </a:xfrm>
        </p:spPr>
        <p:txBody>
          <a:bodyPr/>
          <a:lstStyle>
            <a:lvl1pPr>
              <a:buFontTx/>
              <a:buNone/>
              <a:defRPr>
                <a:solidFill>
                  <a:schemeClr val="tx2"/>
                </a:solidFill>
              </a:defRPr>
            </a:lvl1pPr>
          </a:lstStyle>
          <a:p>
            <a:pPr lvl="0"/>
            <a:r>
              <a:rPr lang="de-DE" smtClean="0"/>
              <a:t>Mastertextformat bearbeiten</a:t>
            </a:r>
          </a:p>
        </p:txBody>
      </p:sp>
      <p:sp>
        <p:nvSpPr>
          <p:cNvPr id="16" name="Content Placeholder 2"/>
          <p:cNvSpPr>
            <a:spLocks noGrp="1"/>
          </p:cNvSpPr>
          <p:nvPr>
            <p:ph idx="14"/>
          </p:nvPr>
        </p:nvSpPr>
        <p:spPr>
          <a:xfrm>
            <a:off x="4662000" y="1628800"/>
            <a:ext cx="3942000" cy="21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0" name="Content Placeholder 2"/>
          <p:cNvSpPr>
            <a:spLocks noGrp="1"/>
          </p:cNvSpPr>
          <p:nvPr>
            <p:ph idx="15"/>
          </p:nvPr>
        </p:nvSpPr>
        <p:spPr>
          <a:xfrm>
            <a:off x="539552" y="3960000"/>
            <a:ext cx="3942000" cy="21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Content Placeholder 2"/>
          <p:cNvSpPr>
            <a:spLocks noGrp="1"/>
          </p:cNvSpPr>
          <p:nvPr>
            <p:ph idx="16"/>
          </p:nvPr>
        </p:nvSpPr>
        <p:spPr>
          <a:xfrm>
            <a:off x="4661552" y="3960000"/>
            <a:ext cx="3942000" cy="216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2" name="Date Placeholder 3"/>
          <p:cNvSpPr>
            <a:spLocks noGrp="1"/>
          </p:cNvSpPr>
          <p:nvPr>
            <p:ph type="dt" sz="half" idx="17"/>
          </p:nvPr>
        </p:nvSpPr>
        <p:spPr/>
        <p:txBody>
          <a:bodyPr/>
          <a:lstStyle>
            <a:lvl1pPr>
              <a:defRPr/>
            </a:lvl1pPr>
          </a:lstStyle>
          <a:p>
            <a:pPr>
              <a:defRPr/>
            </a:pPr>
            <a:r>
              <a:rPr lang="en-US"/>
              <a:t>Ort, 13.04.2012</a:t>
            </a:r>
            <a:endParaRPr lang="de-DE"/>
          </a:p>
        </p:txBody>
      </p:sp>
      <p:sp>
        <p:nvSpPr>
          <p:cNvPr id="14" name="Footer Placeholder 4"/>
          <p:cNvSpPr>
            <a:spLocks noGrp="1"/>
          </p:cNvSpPr>
          <p:nvPr>
            <p:ph type="ftr" sz="quarter" idx="18"/>
          </p:nvPr>
        </p:nvSpPr>
        <p:spPr/>
        <p:txBody>
          <a:bodyPr/>
          <a:lstStyle>
            <a:lvl1pPr>
              <a:defRPr/>
            </a:lvl1pPr>
          </a:lstStyle>
          <a:p>
            <a:pPr>
              <a:defRPr/>
            </a:pPr>
            <a:r>
              <a:rPr lang="de-DE"/>
              <a:t>Name des Vortrags © Name des Referenten</a:t>
            </a:r>
          </a:p>
        </p:txBody>
      </p:sp>
      <p:sp>
        <p:nvSpPr>
          <p:cNvPr id="15" name="Slide Number Placeholder 5"/>
          <p:cNvSpPr>
            <a:spLocks noGrp="1"/>
          </p:cNvSpPr>
          <p:nvPr>
            <p:ph type="sldNum" sz="quarter" idx="19"/>
          </p:nvPr>
        </p:nvSpPr>
        <p:spPr/>
        <p:txBody>
          <a:bodyPr/>
          <a:lstStyle>
            <a:lvl1pPr>
              <a:defRPr/>
            </a:lvl1pPr>
          </a:lstStyle>
          <a:p>
            <a:pPr>
              <a:defRPr/>
            </a:pPr>
            <a:fld id="{6228FD9A-AAD1-4FC7-AB9D-4968286055F1}"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540000" y="540000"/>
            <a:ext cx="8064000" cy="360000"/>
          </a:xfrm>
          <a:prstGeom prst="rect">
            <a:avLst/>
          </a:prstGeom>
        </p:spPr>
        <p:txBody>
          <a:bodyPr/>
          <a:lstStyle>
            <a:lvl1pPr>
              <a:defRPr/>
            </a:lvl1pPr>
          </a:lstStyle>
          <a:p>
            <a:r>
              <a:rPr lang="de-DE" smtClean="0"/>
              <a:t>Mastertitelformat bearbeiten</a:t>
            </a:r>
            <a:endParaRPr lang="de-DE" dirty="0"/>
          </a:p>
        </p:txBody>
      </p:sp>
      <p:sp>
        <p:nvSpPr>
          <p:cNvPr id="10" name="Text Placeholder 7"/>
          <p:cNvSpPr>
            <a:spLocks noGrp="1"/>
          </p:cNvSpPr>
          <p:nvPr>
            <p:ph type="body" sz="quarter" idx="13"/>
          </p:nvPr>
        </p:nvSpPr>
        <p:spPr>
          <a:xfrm>
            <a:off x="540000" y="900000"/>
            <a:ext cx="8064000" cy="360000"/>
          </a:xfrm>
        </p:spPr>
        <p:txBody>
          <a:bodyPr/>
          <a:lstStyle>
            <a:lvl1pPr>
              <a:buFontTx/>
              <a:buNone/>
              <a:defRPr>
                <a:solidFill>
                  <a:schemeClr val="tx2"/>
                </a:solidFill>
              </a:defRPr>
            </a:lvl1pPr>
          </a:lstStyle>
          <a:p>
            <a:pPr lvl="0"/>
            <a:r>
              <a:rPr lang="de-DE" smtClean="0"/>
              <a:t>Mastertextformat bearbeiten</a:t>
            </a:r>
          </a:p>
        </p:txBody>
      </p:sp>
      <p:sp>
        <p:nvSpPr>
          <p:cNvPr id="4" name="Date Placeholder 3"/>
          <p:cNvSpPr>
            <a:spLocks noGrp="1"/>
          </p:cNvSpPr>
          <p:nvPr>
            <p:ph type="dt" sz="half" idx="14"/>
          </p:nvPr>
        </p:nvSpPr>
        <p:spPr/>
        <p:txBody>
          <a:bodyPr/>
          <a:lstStyle>
            <a:lvl1pPr>
              <a:defRPr/>
            </a:lvl1pPr>
          </a:lstStyle>
          <a:p>
            <a:pPr>
              <a:defRPr/>
            </a:pPr>
            <a:r>
              <a:rPr lang="en-US"/>
              <a:t>Ort, 13.04.2012</a:t>
            </a:r>
            <a:endParaRPr lang="de-DE"/>
          </a:p>
        </p:txBody>
      </p:sp>
      <p:sp>
        <p:nvSpPr>
          <p:cNvPr id="5" name="Footer Placeholder 4"/>
          <p:cNvSpPr>
            <a:spLocks noGrp="1"/>
          </p:cNvSpPr>
          <p:nvPr>
            <p:ph type="ftr" sz="quarter" idx="15"/>
          </p:nvPr>
        </p:nvSpPr>
        <p:spPr/>
        <p:txBody>
          <a:bodyPr/>
          <a:lstStyle>
            <a:lvl1pPr>
              <a:defRPr/>
            </a:lvl1pPr>
          </a:lstStyle>
          <a:p>
            <a:pPr>
              <a:defRPr/>
            </a:pPr>
            <a:r>
              <a:rPr lang="de-DE"/>
              <a:t>Name des Vortrags © Name des Referenten</a:t>
            </a:r>
          </a:p>
        </p:txBody>
      </p:sp>
      <p:sp>
        <p:nvSpPr>
          <p:cNvPr id="6" name="Slide Number Placeholder 5"/>
          <p:cNvSpPr>
            <a:spLocks noGrp="1"/>
          </p:cNvSpPr>
          <p:nvPr>
            <p:ph type="sldNum" sz="quarter" idx="16"/>
          </p:nvPr>
        </p:nvSpPr>
        <p:spPr/>
        <p:txBody>
          <a:bodyPr/>
          <a:lstStyle>
            <a:lvl1pPr>
              <a:defRPr/>
            </a:lvl1pPr>
          </a:lstStyle>
          <a:p>
            <a:pPr>
              <a:defRPr/>
            </a:pPr>
            <a:fld id="{08171AFA-AD26-4120-945F-BF2278468715}"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Ort, 13.04.2012</a:t>
            </a:r>
            <a:endParaRPr lang="de-DE"/>
          </a:p>
        </p:txBody>
      </p:sp>
      <p:sp>
        <p:nvSpPr>
          <p:cNvPr id="3" name="Footer Placeholder 4"/>
          <p:cNvSpPr>
            <a:spLocks noGrp="1"/>
          </p:cNvSpPr>
          <p:nvPr>
            <p:ph type="ftr" sz="quarter" idx="11"/>
          </p:nvPr>
        </p:nvSpPr>
        <p:spPr/>
        <p:txBody>
          <a:bodyPr/>
          <a:lstStyle>
            <a:lvl1pPr>
              <a:defRPr/>
            </a:lvl1pPr>
          </a:lstStyle>
          <a:p>
            <a:pPr>
              <a:defRPr/>
            </a:pPr>
            <a:r>
              <a:rPr lang="de-DE"/>
              <a:t>Name des Vortrags © Name des Referenten</a:t>
            </a:r>
          </a:p>
        </p:txBody>
      </p:sp>
      <p:sp>
        <p:nvSpPr>
          <p:cNvPr id="4" name="Slide Number Placeholder 5"/>
          <p:cNvSpPr>
            <a:spLocks noGrp="1"/>
          </p:cNvSpPr>
          <p:nvPr>
            <p:ph type="sldNum" sz="quarter" idx="12"/>
          </p:nvPr>
        </p:nvSpPr>
        <p:spPr/>
        <p:txBody>
          <a:bodyPr/>
          <a:lstStyle>
            <a:lvl1pPr>
              <a:defRPr/>
            </a:lvl1pPr>
          </a:lstStyle>
          <a:p>
            <a:pPr>
              <a:defRPr/>
            </a:pPr>
            <a:fld id="{62D94C93-AD09-4E99-ABF2-71ED048995B7}"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540000"/>
            <a:ext cx="8064000" cy="5580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4" name="Date Placeholder 3"/>
          <p:cNvSpPr>
            <a:spLocks noGrp="1"/>
          </p:cNvSpPr>
          <p:nvPr>
            <p:ph type="dt" sz="half" idx="10"/>
          </p:nvPr>
        </p:nvSpPr>
        <p:spPr/>
        <p:txBody>
          <a:bodyPr/>
          <a:lstStyle>
            <a:lvl1pPr>
              <a:defRPr/>
            </a:lvl1pPr>
          </a:lstStyle>
          <a:p>
            <a:pPr>
              <a:defRPr/>
            </a:pPr>
            <a:r>
              <a:rPr lang="en-US"/>
              <a:t>Ort, 13.04.2012</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Name des Vortrags © Name des Referenten</a:t>
            </a:r>
          </a:p>
        </p:txBody>
      </p:sp>
      <p:sp>
        <p:nvSpPr>
          <p:cNvPr id="6" name="Slide Number Placeholder 5"/>
          <p:cNvSpPr>
            <a:spLocks noGrp="1"/>
          </p:cNvSpPr>
          <p:nvPr>
            <p:ph type="sldNum" sz="quarter" idx="12"/>
          </p:nvPr>
        </p:nvSpPr>
        <p:spPr/>
        <p:txBody>
          <a:bodyPr/>
          <a:lstStyle>
            <a:lvl1pPr>
              <a:defRPr/>
            </a:lvl1pPr>
          </a:lstStyle>
          <a:p>
            <a:pPr>
              <a:defRPr/>
            </a:pPr>
            <a:fld id="{569A6051-0D94-4B1E-BF96-0125F8F354CE}"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AA920A7C-D82F-47A7-BA24-B40FF4EE233F}" type="datetime1">
              <a:rPr lang="de-DE"/>
              <a:pPr>
                <a:defRPr/>
              </a:pPr>
              <a:t>18.07.2015</a:t>
            </a:fld>
            <a:endParaRPr lang="de-DE"/>
          </a:p>
        </p:txBody>
      </p:sp>
      <p:sp>
        <p:nvSpPr>
          <p:cNvPr id="5" name="Fußzeilenplatzhalter 4"/>
          <p:cNvSpPr>
            <a:spLocks noGrp="1"/>
          </p:cNvSpPr>
          <p:nvPr>
            <p:ph type="ftr" sz="quarter" idx="11"/>
          </p:nvPr>
        </p:nvSpPr>
        <p:spPr/>
        <p:txBody>
          <a:bodyPr/>
          <a:lstStyle>
            <a:lvl1pPr>
              <a:defRPr>
                <a:cs typeface="ＭＳ Ｐゴシック" charset="-128"/>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6976230-BE0B-4B2F-A5D1-299263962132}"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Erlangen,, 22.05.2012</a:t>
            </a:r>
            <a:endParaRPr lang="de-DE"/>
          </a:p>
        </p:txBody>
      </p:sp>
      <p:sp>
        <p:nvSpPr>
          <p:cNvPr id="4" name="Footer Placeholder 3"/>
          <p:cNvSpPr>
            <a:spLocks noGrp="1"/>
          </p:cNvSpPr>
          <p:nvPr>
            <p:ph type="ftr" sz="quarter" idx="11"/>
          </p:nvPr>
        </p:nvSpPr>
        <p:spPr/>
        <p:txBody>
          <a:bodyPr/>
          <a:lstStyle/>
          <a:p>
            <a:pPr>
              <a:defRPr/>
            </a:pPr>
            <a:r>
              <a:rPr lang="de-DE" smtClean="0"/>
              <a:t>Modellbasierte Entwicklung © Daniel Ratiu</a:t>
            </a:r>
            <a:endParaRPr lang="de-DE"/>
          </a:p>
        </p:txBody>
      </p:sp>
      <p:sp>
        <p:nvSpPr>
          <p:cNvPr id="5" name="Slide Number Placeholder 4"/>
          <p:cNvSpPr>
            <a:spLocks noGrp="1"/>
          </p:cNvSpPr>
          <p:nvPr>
            <p:ph type="sldNum" sz="quarter" idx="12"/>
          </p:nvPr>
        </p:nvSpPr>
        <p:spPr/>
        <p:txBody>
          <a:bodyPr/>
          <a:lstStyle/>
          <a:p>
            <a:pPr>
              <a:defRPr/>
            </a:pPr>
            <a:fld id="{7F300082-F537-4A24-9ABE-82DDCF0172E6}" type="slidenum">
              <a:rPr lang="de-DE" smtClean="0"/>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5821363" y="6408738"/>
            <a:ext cx="1619250" cy="179387"/>
          </a:xfrm>
          <a:prstGeom prst="rect">
            <a:avLst/>
          </a:prstGeom>
        </p:spPr>
        <p:txBody>
          <a:bodyPr vert="horz" wrap="square" lIns="0" tIns="0" rIns="0" bIns="0" numCol="1" anchor="ctr" anchorCtr="0" compatLnSpc="1">
            <a:prstTxWarp prst="textNoShape">
              <a:avLst/>
            </a:prstTxWarp>
          </a:bodyPr>
          <a:lstStyle>
            <a:lvl1pPr algn="r">
              <a:defRPr sz="800">
                <a:solidFill>
                  <a:schemeClr val="accent1"/>
                </a:solidFill>
                <a:latin typeface="Arial" charset="0"/>
                <a:ea typeface="ＭＳ Ｐゴシック" charset="-128"/>
              </a:defRPr>
            </a:lvl1pPr>
          </a:lstStyle>
          <a:p>
            <a:pPr>
              <a:defRPr/>
            </a:pPr>
            <a:r>
              <a:rPr lang="en-US"/>
              <a:t>Erlangen,, 22.05.2012</a:t>
            </a:r>
            <a:endParaRPr lang="de-DE"/>
          </a:p>
        </p:txBody>
      </p:sp>
      <p:sp>
        <p:nvSpPr>
          <p:cNvPr id="10" name="Footer Placeholder 4"/>
          <p:cNvSpPr>
            <a:spLocks noGrp="1"/>
          </p:cNvSpPr>
          <p:nvPr>
            <p:ph type="ftr" sz="quarter" idx="3"/>
          </p:nvPr>
        </p:nvSpPr>
        <p:spPr>
          <a:xfrm>
            <a:off x="900113" y="6408738"/>
            <a:ext cx="4895850" cy="179387"/>
          </a:xfrm>
          <a:prstGeom prst="rect">
            <a:avLst/>
          </a:prstGeom>
        </p:spPr>
        <p:txBody>
          <a:bodyPr vert="horz" wrap="square" lIns="0" tIns="0" rIns="0" bIns="0" numCol="1" anchor="ctr" anchorCtr="0" compatLnSpc="1">
            <a:prstTxWarp prst="textNoShape">
              <a:avLst/>
            </a:prstTxWarp>
          </a:bodyPr>
          <a:lstStyle>
            <a:lvl1pPr>
              <a:defRPr sz="800">
                <a:solidFill>
                  <a:schemeClr val="accent1"/>
                </a:solidFill>
                <a:latin typeface="Arial" charset="0"/>
                <a:ea typeface="ＭＳ Ｐゴシック" charset="-128"/>
              </a:defRPr>
            </a:lvl1pPr>
          </a:lstStyle>
          <a:p>
            <a:pPr>
              <a:defRPr/>
            </a:pPr>
            <a:r>
              <a:rPr lang="de-DE"/>
              <a:t>Modellbasierte Entwicklung © Daniel Ratiu</a:t>
            </a:r>
          </a:p>
        </p:txBody>
      </p:sp>
      <p:sp>
        <p:nvSpPr>
          <p:cNvPr id="11" name="Slide Number Placeholder 5"/>
          <p:cNvSpPr>
            <a:spLocks noGrp="1"/>
          </p:cNvSpPr>
          <p:nvPr>
            <p:ph type="sldNum" sz="quarter" idx="4"/>
          </p:nvPr>
        </p:nvSpPr>
        <p:spPr>
          <a:xfrm>
            <a:off x="539750" y="6408738"/>
            <a:ext cx="360363" cy="179387"/>
          </a:xfrm>
          <a:prstGeom prst="rect">
            <a:avLst/>
          </a:prstGeom>
        </p:spPr>
        <p:txBody>
          <a:bodyPr vert="horz" wrap="square" lIns="0" tIns="0" rIns="0" bIns="0" numCol="1" anchor="ctr" anchorCtr="0" compatLnSpc="1">
            <a:prstTxWarp prst="textNoShape">
              <a:avLst/>
            </a:prstTxWarp>
          </a:bodyPr>
          <a:lstStyle>
            <a:lvl1pPr>
              <a:defRPr sz="800">
                <a:latin typeface="Arial" charset="0"/>
                <a:ea typeface="ＭＳ Ｐゴシック" charset="-128"/>
              </a:defRPr>
            </a:lvl1pPr>
          </a:lstStyle>
          <a:p>
            <a:pPr>
              <a:defRPr/>
            </a:pPr>
            <a:fld id="{7F300082-F537-4A24-9ABE-82DDCF0172E6}" type="slidenum">
              <a:rPr lang="de-DE"/>
              <a:pPr>
                <a:defRPr/>
              </a:pPr>
              <a:t>‹Nr.›</a:t>
            </a:fld>
            <a:endParaRPr lang="de-DE"/>
          </a:p>
        </p:txBody>
      </p:sp>
      <p:pic>
        <p:nvPicPr>
          <p:cNvPr id="1029" name="Grafik 17" descr="rgb_schutzzone [Konvertiert].png"/>
          <p:cNvPicPr>
            <a:picLocks noChangeAspect="1"/>
          </p:cNvPicPr>
          <p:nvPr/>
        </p:nvPicPr>
        <p:blipFill>
          <a:blip r:embed="rId11" cstate="print"/>
          <a:srcRect/>
          <a:stretch>
            <a:fillRect/>
          </a:stretch>
        </p:blipFill>
        <p:spPr bwMode="auto">
          <a:xfrm>
            <a:off x="7981950" y="6408738"/>
            <a:ext cx="622300" cy="179387"/>
          </a:xfrm>
          <a:prstGeom prst="rect">
            <a:avLst/>
          </a:prstGeom>
          <a:noFill/>
          <a:ln w="9525">
            <a:noFill/>
            <a:miter lim="800000"/>
            <a:headEnd/>
            <a:tailEnd/>
          </a:ln>
        </p:spPr>
      </p:pic>
      <p:sp>
        <p:nvSpPr>
          <p:cNvPr id="1030" name="Title Placeholder 13"/>
          <p:cNvSpPr>
            <a:spLocks noGrp="1"/>
          </p:cNvSpPr>
          <p:nvPr>
            <p:ph type="title"/>
          </p:nvPr>
        </p:nvSpPr>
        <p:spPr bwMode="auto">
          <a:xfrm>
            <a:off x="539750" y="539750"/>
            <a:ext cx="8064500" cy="360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de-DE" smtClean="0"/>
          </a:p>
        </p:txBody>
      </p:sp>
      <p:sp>
        <p:nvSpPr>
          <p:cNvPr id="1031" name="Text Placeholder 14"/>
          <p:cNvSpPr>
            <a:spLocks noGrp="1"/>
          </p:cNvSpPr>
          <p:nvPr>
            <p:ph type="body" idx="1"/>
          </p:nvPr>
        </p:nvSpPr>
        <p:spPr bwMode="auto">
          <a:xfrm>
            <a:off x="539750" y="1260475"/>
            <a:ext cx="8064500" cy="4859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spTree>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Lst>
  <p:hf hdr="0"/>
  <p:txStyles>
    <p:titleStyle>
      <a:lvl1pPr algn="l" rtl="0" eaLnBrk="0" fontAlgn="base" hangingPunct="0">
        <a:spcBef>
          <a:spcPct val="0"/>
        </a:spcBef>
        <a:spcAft>
          <a:spcPct val="0"/>
        </a:spcAft>
        <a:defRPr sz="28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800">
          <a:solidFill>
            <a:schemeClr val="tx1"/>
          </a:solidFill>
          <a:latin typeface="Arial" charset="0"/>
          <a:ea typeface="ＭＳ Ｐゴシック" charset="-128"/>
        </a:defRPr>
      </a:lvl6pPr>
      <a:lvl7pPr marL="914400" algn="l" rtl="0" fontAlgn="base">
        <a:spcBef>
          <a:spcPct val="0"/>
        </a:spcBef>
        <a:spcAft>
          <a:spcPct val="0"/>
        </a:spcAft>
        <a:defRPr sz="2800">
          <a:solidFill>
            <a:schemeClr val="tx1"/>
          </a:solidFill>
          <a:latin typeface="Arial" charset="0"/>
          <a:ea typeface="ＭＳ Ｐゴシック" charset="-128"/>
        </a:defRPr>
      </a:lvl7pPr>
      <a:lvl8pPr marL="1371600" algn="l" rtl="0" fontAlgn="base">
        <a:spcBef>
          <a:spcPct val="0"/>
        </a:spcBef>
        <a:spcAft>
          <a:spcPct val="0"/>
        </a:spcAft>
        <a:defRPr sz="2800">
          <a:solidFill>
            <a:schemeClr val="tx1"/>
          </a:solidFill>
          <a:latin typeface="Arial" charset="0"/>
          <a:ea typeface="ＭＳ Ｐゴシック" charset="-128"/>
        </a:defRPr>
      </a:lvl8pPr>
      <a:lvl9pPr marL="1828800" algn="l" rtl="0" fontAlgn="base">
        <a:spcBef>
          <a:spcPct val="0"/>
        </a:spcBef>
        <a:spcAft>
          <a:spcPct val="0"/>
        </a:spcAft>
        <a:defRPr sz="2800">
          <a:solidFill>
            <a:schemeClr val="tx1"/>
          </a:solidFill>
          <a:latin typeface="Arial" charset="0"/>
          <a:ea typeface="ＭＳ Ｐゴシック" charset="-128"/>
        </a:defRPr>
      </a:lvl9pPr>
    </p:titleStyle>
    <p:bodyStyle>
      <a:lvl1pPr marL="342900" indent="-342900" algn="l" rtl="0" eaLnBrk="0" fontAlgn="base" hangingPunct="0">
        <a:lnSpc>
          <a:spcPct val="125000"/>
        </a:lnSpc>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charset="-128"/>
        </a:defRPr>
      </a:lvl1pPr>
      <a:lvl2pPr marL="742950" indent="-285750" algn="l" rtl="0" eaLnBrk="0" fontAlgn="base" hangingPunct="0">
        <a:lnSpc>
          <a:spcPct val="125000"/>
        </a:lnSpc>
        <a:spcBef>
          <a:spcPct val="20000"/>
        </a:spcBef>
        <a:spcAft>
          <a:spcPct val="0"/>
        </a:spcAft>
        <a:buFont typeface="Arial" pitchFamily="34" charset="0"/>
        <a:buChar char="•"/>
        <a:defRPr sz="2200" kern="1200">
          <a:solidFill>
            <a:schemeClr val="tx1"/>
          </a:solidFill>
          <a:latin typeface="+mn-lt"/>
          <a:ea typeface="ＭＳ Ｐゴシック" charset="-128"/>
          <a:cs typeface="+mn-cs"/>
        </a:defRPr>
      </a:lvl2pPr>
      <a:lvl3pPr marL="1143000" indent="-228600" algn="l" rtl="0" eaLnBrk="0" fontAlgn="base" hangingPunct="0">
        <a:lnSpc>
          <a:spcPct val="125000"/>
        </a:lnSpc>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3pPr>
      <a:lvl4pPr marL="1600200" indent="-228600" algn="l" rtl="0" eaLnBrk="0" fontAlgn="base" hangingPunct="0">
        <a:lnSpc>
          <a:spcPct val="125000"/>
        </a:lnSpc>
        <a:spcBef>
          <a:spcPct val="20000"/>
        </a:spcBef>
        <a:spcAft>
          <a:spcPct val="0"/>
        </a:spcAft>
        <a:buFont typeface="Arial" pitchFamily="34" charset="0"/>
        <a:buChar char="•"/>
        <a:defRPr kern="1200">
          <a:solidFill>
            <a:schemeClr val="tx1"/>
          </a:solidFill>
          <a:latin typeface="+mn-lt"/>
          <a:ea typeface="ＭＳ Ｐゴシック" charset="-128"/>
          <a:cs typeface="+mn-cs"/>
        </a:defRPr>
      </a:lvl4pPr>
      <a:lvl5pPr marL="2057400" indent="-228600" algn="l" rtl="0" eaLnBrk="0" fontAlgn="base" hangingPunct="0">
        <a:lnSpc>
          <a:spcPct val="125000"/>
        </a:lnSpc>
        <a:spcBef>
          <a:spcPct val="20000"/>
        </a:spcBef>
        <a:spcAft>
          <a:spcPct val="0"/>
        </a:spcAft>
        <a:buFont typeface="Arial" pitchFamily="34"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7.png"/><Relationship Id="rId3" Type="http://schemas.openxmlformats.org/officeDocument/2006/relationships/image" Target="../media/image16.png"/><Relationship Id="rId7" Type="http://schemas.openxmlformats.org/officeDocument/2006/relationships/image" Target="../media/image34.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6.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cstate="print"/>
          <a:srcRect/>
          <a:stretch>
            <a:fillRect/>
          </a:stretch>
        </p:blipFill>
        <p:spPr bwMode="auto">
          <a:xfrm>
            <a:off x="7673975" y="3505200"/>
            <a:ext cx="1470025" cy="33528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7369175" y="449263"/>
            <a:ext cx="1231900" cy="360362"/>
          </a:xfrm>
          <a:prstGeom prst="rect">
            <a:avLst/>
          </a:prstGeom>
          <a:noFill/>
          <a:ln w="9525">
            <a:noFill/>
            <a:miter lim="800000"/>
            <a:headEnd/>
            <a:tailEnd/>
          </a:ln>
        </p:spPr>
      </p:pic>
      <p:sp>
        <p:nvSpPr>
          <p:cNvPr id="10244" name="Rectangle 4"/>
          <p:cNvSpPr>
            <a:spLocks noGrp="1" noChangeArrowheads="1"/>
          </p:cNvSpPr>
          <p:nvPr>
            <p:ph type="ctrTitle"/>
          </p:nvPr>
        </p:nvSpPr>
        <p:spPr>
          <a:xfrm>
            <a:off x="546100" y="2060848"/>
            <a:ext cx="8064500" cy="863204"/>
          </a:xfrm>
        </p:spPr>
        <p:txBody>
          <a:bodyPr/>
          <a:lstStyle/>
          <a:p>
            <a:r>
              <a:rPr lang="en-US" sz="2800" dirty="0" smtClean="0"/>
              <a:t>Integrated Systems and Safety Engineering</a:t>
            </a:r>
            <a:r>
              <a:rPr lang="en-US" dirty="0" smtClean="0"/>
              <a:t/>
            </a:r>
            <a:br>
              <a:rPr lang="en-US" dirty="0" smtClean="0"/>
            </a:br>
            <a:r>
              <a:rPr lang="en-US" dirty="0" smtClean="0">
                <a:solidFill>
                  <a:schemeClr val="tx1">
                    <a:lumMod val="60000"/>
                    <a:lumOff val="40000"/>
                  </a:schemeClr>
                </a:solidFill>
              </a:rPr>
              <a:t>Towards </a:t>
            </a:r>
            <a:r>
              <a:rPr lang="en-US" dirty="0">
                <a:solidFill>
                  <a:schemeClr val="tx1">
                    <a:lumMod val="60000"/>
                    <a:lumOff val="40000"/>
                  </a:schemeClr>
                </a:solidFill>
              </a:rPr>
              <a:t>M</a:t>
            </a:r>
            <a:r>
              <a:rPr lang="en-US" dirty="0" smtClean="0">
                <a:solidFill>
                  <a:schemeClr val="tx1">
                    <a:lumMod val="60000"/>
                    <a:lumOff val="40000"/>
                  </a:schemeClr>
                </a:solidFill>
              </a:rPr>
              <a:t>eaningful Assurance </a:t>
            </a:r>
            <a:r>
              <a:rPr lang="en-US" dirty="0">
                <a:solidFill>
                  <a:schemeClr val="tx1">
                    <a:lumMod val="60000"/>
                    <a:lumOff val="40000"/>
                  </a:schemeClr>
                </a:solidFill>
              </a:rPr>
              <a:t>C</a:t>
            </a:r>
            <a:r>
              <a:rPr lang="en-US" dirty="0" smtClean="0">
                <a:solidFill>
                  <a:schemeClr val="tx1">
                    <a:lumMod val="60000"/>
                    <a:lumOff val="40000"/>
                  </a:schemeClr>
                </a:solidFill>
              </a:rPr>
              <a:t>ases</a:t>
            </a:r>
            <a:endParaRPr lang="en-US" dirty="0" smtClean="0">
              <a:solidFill>
                <a:schemeClr val="tx1">
                  <a:lumMod val="60000"/>
                  <a:lumOff val="40000"/>
                </a:schemeClr>
              </a:solidFill>
              <a:ea typeface="ＭＳ Ｐゴシック" pitchFamily="34" charset="-128"/>
            </a:endParaRPr>
          </a:p>
        </p:txBody>
      </p:sp>
      <p:sp>
        <p:nvSpPr>
          <p:cNvPr id="10245" name="Textplatzhalter 3"/>
          <p:cNvSpPr>
            <a:spLocks noGrp="1"/>
          </p:cNvSpPr>
          <p:nvPr>
            <p:ph type="body" sz="quarter" idx="16"/>
          </p:nvPr>
        </p:nvSpPr>
        <p:spPr>
          <a:xfrm>
            <a:off x="539750" y="3284414"/>
            <a:ext cx="8064500" cy="2016794"/>
          </a:xfrm>
        </p:spPr>
        <p:txBody>
          <a:bodyPr/>
          <a:lstStyle/>
          <a:p>
            <a:r>
              <a:rPr lang="de-DE" dirty="0">
                <a:ea typeface="ＭＳ Ｐゴシック" pitchFamily="34" charset="-128"/>
              </a:rPr>
              <a:t>Carmen C</a:t>
            </a:r>
            <a:r>
              <a:rPr lang="ro-RO" dirty="0">
                <a:ea typeface="ＭＳ Ｐゴシック" pitchFamily="34" charset="-128"/>
              </a:rPr>
              <a:t>â</a:t>
            </a:r>
            <a:r>
              <a:rPr lang="de-DE" dirty="0" err="1" smtClean="0">
                <a:ea typeface="ＭＳ Ｐゴシック" pitchFamily="34" charset="-128"/>
              </a:rPr>
              <a:t>rlan</a:t>
            </a:r>
            <a:endParaRPr lang="de-DE" dirty="0" smtClean="0">
              <a:ea typeface="ＭＳ Ｐゴシック" pitchFamily="34" charset="-128"/>
            </a:endParaRPr>
          </a:p>
          <a:p>
            <a:r>
              <a:rPr lang="de-DE" b="1" dirty="0" smtClean="0">
                <a:ea typeface="ＭＳ Ｐゴシック" pitchFamily="34" charset="-128"/>
              </a:rPr>
              <a:t>Harald Ruess</a:t>
            </a:r>
          </a:p>
          <a:p>
            <a:r>
              <a:rPr lang="de-DE" dirty="0" smtClean="0">
                <a:ea typeface="ＭＳ Ｐゴシック" pitchFamily="34" charset="-128"/>
              </a:rPr>
              <a:t>Sebastian Voss</a:t>
            </a:r>
          </a:p>
          <a:p>
            <a:endParaRPr lang="de-DE" dirty="0" smtClean="0">
              <a:ea typeface="ＭＳ Ｐゴシック" pitchFamily="34" charset="-128"/>
            </a:endParaRPr>
          </a:p>
          <a:p>
            <a:r>
              <a:rPr lang="en-US" sz="1400" dirty="0" smtClean="0">
                <a:solidFill>
                  <a:schemeClr val="accent2"/>
                </a:solidFill>
                <a:cs typeface="Arial" pitchFamily="34" charset="0"/>
              </a:rPr>
              <a:t>Supported by D-MILS  </a:t>
            </a:r>
            <a:r>
              <a:rPr lang="en-US" sz="1600" dirty="0" smtClean="0">
                <a:solidFill>
                  <a:schemeClr val="accent2"/>
                </a:solidFill>
                <a:cs typeface="Arial" pitchFamily="34" charset="0"/>
              </a:rPr>
              <a:t>(</a:t>
            </a:r>
            <a:r>
              <a:rPr lang="en-US" sz="1600" u="sng" dirty="0" smtClean="0">
                <a:solidFill>
                  <a:srgbClr val="0070C0"/>
                </a:solidFill>
                <a:cs typeface="Arial" pitchFamily="34" charset="0"/>
              </a:rPr>
              <a:t>d-mils.org</a:t>
            </a:r>
            <a:r>
              <a:rPr lang="en-US" sz="1600" dirty="0" smtClean="0">
                <a:solidFill>
                  <a:schemeClr val="accent2"/>
                </a:solidFill>
                <a:cs typeface="Arial" pitchFamily="34" charset="0"/>
              </a:rPr>
              <a:t>)</a:t>
            </a:r>
            <a:endParaRPr lang="en-US" sz="1600" dirty="0">
              <a:solidFill>
                <a:schemeClr val="accent2"/>
              </a:solidFill>
              <a:cs typeface="Arial" pitchFamily="34" charset="0"/>
            </a:endParaRPr>
          </a:p>
          <a:p>
            <a:endParaRPr lang="de-DE" dirty="0" smtClean="0">
              <a:ea typeface="ＭＳ Ｐゴシック" pitchFamily="34" charset="-128"/>
            </a:endParaRPr>
          </a:p>
          <a:p>
            <a:endParaRPr lang="de-DE" dirty="0" smtClean="0">
              <a:ea typeface="ＭＳ Ｐゴシック" pitchFamily="34" charset="-128"/>
            </a:endParaRPr>
          </a:p>
          <a:p>
            <a:r>
              <a:rPr lang="de-DE" dirty="0" smtClean="0">
                <a:ea typeface="ＭＳ Ｐゴシック" pitchFamily="34" charset="-128"/>
              </a:rPr>
              <a:t> </a:t>
            </a:r>
          </a:p>
        </p:txBody>
      </p:sp>
      <p:sp>
        <p:nvSpPr>
          <p:cNvPr id="10246" name="Rectangle 6"/>
          <p:cNvSpPr>
            <a:spLocks/>
          </p:cNvSpPr>
          <p:nvPr/>
        </p:nvSpPr>
        <p:spPr bwMode="auto">
          <a:xfrm>
            <a:off x="539750" y="3779838"/>
            <a:ext cx="8062913" cy="358775"/>
          </a:xfrm>
          <a:prstGeom prst="rect">
            <a:avLst/>
          </a:prstGeom>
          <a:noFill/>
          <a:ln w="9525">
            <a:noFill/>
            <a:miter lim="800000"/>
            <a:headEnd/>
            <a:tailEnd/>
          </a:ln>
        </p:spPr>
        <p:txBody>
          <a:bodyPr lIns="0" tIns="0" rIns="0" bIns="0"/>
          <a:lstStyle/>
          <a:p>
            <a:endParaRPr lang="de-DE"/>
          </a:p>
        </p:txBody>
      </p:sp>
      <p:sp>
        <p:nvSpPr>
          <p:cNvPr id="10247" name="Rectangle 7"/>
          <p:cNvSpPr>
            <a:spLocks/>
          </p:cNvSpPr>
          <p:nvPr/>
        </p:nvSpPr>
        <p:spPr bwMode="auto">
          <a:xfrm>
            <a:off x="539750" y="4138613"/>
            <a:ext cx="8062913" cy="360362"/>
          </a:xfrm>
          <a:prstGeom prst="rect">
            <a:avLst/>
          </a:prstGeom>
          <a:noFill/>
          <a:ln w="9525">
            <a:noFill/>
            <a:miter lim="800000"/>
            <a:headEnd/>
            <a:tailEnd/>
          </a:ln>
        </p:spPr>
        <p:txBody>
          <a:bodyPr lIns="0" tIns="0" rIns="0" bIns="0"/>
          <a:lstStyle/>
          <a:p>
            <a:pPr marL="342900" indent="-342900">
              <a:lnSpc>
                <a:spcPct val="125000"/>
              </a:lnSpc>
              <a:spcBef>
                <a:spcPts val="425"/>
              </a:spcBef>
            </a:pPr>
            <a:endParaRPr lang="de-DE">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dirty="0" err="1"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meaningful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10</a:t>
            </a:fld>
            <a:endParaRPr lang="de-DE"/>
          </a:p>
        </p:txBody>
      </p:sp>
      <p:grpSp>
        <p:nvGrpSpPr>
          <p:cNvPr id="2" name="Group 1"/>
          <p:cNvGrpSpPr/>
          <p:nvPr/>
        </p:nvGrpSpPr>
        <p:grpSpPr>
          <a:xfrm>
            <a:off x="0" y="1090234"/>
            <a:ext cx="9144000" cy="5041363"/>
            <a:chOff x="0" y="1183158"/>
            <a:chExt cx="9144000" cy="5041363"/>
          </a:xfrm>
        </p:grpSpPr>
        <p:pic>
          <p:nvPicPr>
            <p:cNvPr id="31" name="Picture 2" descr="C:\Users\carmen\Desktop\paper\pics\sw.png"/>
            <p:cNvPicPr>
              <a:picLocks noChangeAspect="1" noChangeArrowheads="1"/>
            </p:cNvPicPr>
            <p:nvPr/>
          </p:nvPicPr>
          <p:blipFill>
            <a:blip r:embed="rId3"/>
            <a:srcRect/>
            <a:stretch>
              <a:fillRect/>
            </a:stretch>
          </p:blipFill>
          <p:spPr bwMode="auto">
            <a:xfrm>
              <a:off x="5903988" y="1758469"/>
              <a:ext cx="1543282" cy="1417751"/>
            </a:xfrm>
            <a:prstGeom prst="rect">
              <a:avLst/>
            </a:prstGeom>
            <a:noFill/>
          </p:spPr>
        </p:pic>
        <p:sp>
          <p:nvSpPr>
            <p:cNvPr id="32" name="Rechteck 15"/>
            <p:cNvSpPr/>
            <p:nvPr/>
          </p:nvSpPr>
          <p:spPr>
            <a:xfrm>
              <a:off x="6828956" y="1184221"/>
              <a:ext cx="2206965" cy="354236"/>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High-Level</a:t>
              </a:r>
            </a:p>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Assurance </a:t>
              </a:r>
              <a:r>
                <a:rPr lang="de-DE" sz="1100" b="1" kern="0" dirty="0">
                  <a:solidFill>
                    <a:prstClr val="white"/>
                  </a:solidFill>
                  <a:latin typeface="Calibri"/>
                </a:rPr>
                <a:t>Argument</a:t>
              </a:r>
              <a:endParaRPr lang="en-US" sz="1100" b="1" kern="0" dirty="0">
                <a:solidFill>
                  <a:prstClr val="white"/>
                </a:solidFill>
                <a:latin typeface="Calibri"/>
              </a:endParaRPr>
            </a:p>
          </p:txBody>
        </p:sp>
        <p:sp>
          <p:nvSpPr>
            <p:cNvPr id="34" name="Pfeil nach rechts 21"/>
            <p:cNvSpPr/>
            <p:nvPr/>
          </p:nvSpPr>
          <p:spPr>
            <a:xfrm rot="5400000">
              <a:off x="7445770" y="1964789"/>
              <a:ext cx="1142280" cy="289619"/>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pic>
          <p:nvPicPr>
            <p:cNvPr id="36" name="Picture 6" descr="C:\Users\carmen\Desktop\paper\pics\sw_ra.png"/>
            <p:cNvPicPr>
              <a:picLocks noChangeAspect="1" noChangeArrowheads="1"/>
            </p:cNvPicPr>
            <p:nvPr/>
          </p:nvPicPr>
          <p:blipFill>
            <a:blip r:embed="rId4"/>
            <a:srcRect/>
            <a:stretch>
              <a:fillRect/>
            </a:stretch>
          </p:blipFill>
          <p:spPr bwMode="auto">
            <a:xfrm>
              <a:off x="927316" y="1230392"/>
              <a:ext cx="2930922" cy="806744"/>
            </a:xfrm>
            <a:prstGeom prst="rect">
              <a:avLst/>
            </a:prstGeom>
            <a:noFill/>
          </p:spPr>
        </p:pic>
        <p:pic>
          <p:nvPicPr>
            <p:cNvPr id="37" name="Picture 7" descr="C:\Users\carmen\Desktop\paper\pics\sw_la_1.png"/>
            <p:cNvPicPr>
              <a:picLocks noChangeAspect="1" noChangeArrowheads="1"/>
            </p:cNvPicPr>
            <p:nvPr/>
          </p:nvPicPr>
          <p:blipFill>
            <a:blip r:embed="rId5"/>
            <a:srcRect/>
            <a:stretch>
              <a:fillRect/>
            </a:stretch>
          </p:blipFill>
          <p:spPr bwMode="auto">
            <a:xfrm>
              <a:off x="496824" y="2201689"/>
              <a:ext cx="3544192" cy="1243465"/>
            </a:xfrm>
            <a:prstGeom prst="rect">
              <a:avLst/>
            </a:prstGeom>
            <a:noFill/>
          </p:spPr>
        </p:pic>
        <p:grpSp>
          <p:nvGrpSpPr>
            <p:cNvPr id="38" name="Gruppierung 1"/>
            <p:cNvGrpSpPr/>
            <p:nvPr/>
          </p:nvGrpSpPr>
          <p:grpSpPr>
            <a:xfrm>
              <a:off x="3101291" y="2049738"/>
              <a:ext cx="1879449" cy="700874"/>
              <a:chOff x="5896468" y="5478052"/>
              <a:chExt cx="1879449" cy="700874"/>
            </a:xfrm>
          </p:grpSpPr>
          <p:pic>
            <p:nvPicPr>
              <p:cNvPr id="39" name="Picture 5" descr="C:\Users\carmen\Desktop\paper\pics\sw_la_2.png"/>
              <p:cNvPicPr>
                <a:picLocks noChangeAspect="1" noChangeArrowheads="1"/>
              </p:cNvPicPr>
              <p:nvPr/>
            </p:nvPicPr>
            <p:blipFill>
              <a:blip r:embed="rId6"/>
              <a:srcRect/>
              <a:stretch>
                <a:fillRect/>
              </a:stretch>
            </p:blipFill>
            <p:spPr bwMode="auto">
              <a:xfrm>
                <a:off x="5896469" y="5478052"/>
                <a:ext cx="1879448" cy="700874"/>
              </a:xfrm>
              <a:prstGeom prst="rect">
                <a:avLst/>
              </a:prstGeom>
              <a:noFill/>
            </p:spPr>
          </p:pic>
          <p:sp>
            <p:nvSpPr>
              <p:cNvPr id="40" name="Rounded Rectangular Callout 31"/>
              <p:cNvSpPr/>
              <p:nvPr/>
            </p:nvSpPr>
            <p:spPr>
              <a:xfrm>
                <a:off x="5896468" y="5478052"/>
                <a:ext cx="1879449" cy="700874"/>
              </a:xfrm>
              <a:prstGeom prst="wedgeRoundRectCallout">
                <a:avLst>
                  <a:gd name="adj1" fmla="val -61929"/>
                  <a:gd name="adj2" fmla="val 92954"/>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41" name="Rechteck 15"/>
            <p:cNvSpPr/>
            <p:nvPr/>
          </p:nvSpPr>
          <p:spPr>
            <a:xfrm>
              <a:off x="154562" y="1183158"/>
              <a:ext cx="2206965" cy="354236"/>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Requirements</a:t>
              </a:r>
              <a:endParaRPr kumimoji="0" lang="en-US"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52" name="Pfeil nach rechts 21"/>
            <p:cNvSpPr/>
            <p:nvPr/>
          </p:nvSpPr>
          <p:spPr>
            <a:xfrm rot="5400000">
              <a:off x="743187" y="1991914"/>
              <a:ext cx="1143342" cy="234302"/>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53" name="Rechteck 14"/>
            <p:cNvSpPr/>
            <p:nvPr/>
          </p:nvSpPr>
          <p:spPr>
            <a:xfrm>
              <a:off x="359090" y="2680736"/>
              <a:ext cx="1293784" cy="458413"/>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Component Architecture</a:t>
              </a:r>
            </a:p>
          </p:txBody>
        </p:sp>
        <p:pic>
          <p:nvPicPr>
            <p:cNvPr id="70" name="Picture 2" descr="C:\Users\carmen\Desktop\paper\pics\fct1.png"/>
            <p:cNvPicPr>
              <a:picLocks noChangeAspect="1" noChangeArrowheads="1"/>
            </p:cNvPicPr>
            <p:nvPr/>
          </p:nvPicPr>
          <p:blipFill>
            <a:blip r:embed="rId7"/>
            <a:srcRect/>
            <a:stretch>
              <a:fillRect/>
            </a:stretch>
          </p:blipFill>
          <p:spPr bwMode="auto">
            <a:xfrm>
              <a:off x="6828956" y="3516034"/>
              <a:ext cx="2283885" cy="850655"/>
            </a:xfrm>
            <a:prstGeom prst="rect">
              <a:avLst/>
            </a:prstGeom>
            <a:noFill/>
          </p:spPr>
        </p:pic>
        <p:grpSp>
          <p:nvGrpSpPr>
            <p:cNvPr id="71" name="Group 70"/>
            <p:cNvGrpSpPr/>
            <p:nvPr/>
          </p:nvGrpSpPr>
          <p:grpSpPr>
            <a:xfrm>
              <a:off x="808987" y="3612538"/>
              <a:ext cx="801991" cy="595662"/>
              <a:chOff x="-2479582" y="2849492"/>
              <a:chExt cx="801991" cy="595662"/>
            </a:xfrm>
          </p:grpSpPr>
          <p:pic>
            <p:nvPicPr>
              <p:cNvPr id="72" name="Picture 4" descr="C:\Users\carmen\Desktop\paper\pics\fct1_state.png"/>
              <p:cNvPicPr>
                <a:picLocks noChangeAspect="1" noChangeArrowheads="1"/>
              </p:cNvPicPr>
              <p:nvPr/>
            </p:nvPicPr>
            <p:blipFill>
              <a:blip r:embed="rId8"/>
              <a:srcRect/>
              <a:stretch>
                <a:fillRect/>
              </a:stretch>
            </p:blipFill>
            <p:spPr bwMode="auto">
              <a:xfrm>
                <a:off x="-2458177" y="2875642"/>
                <a:ext cx="780586" cy="552427"/>
              </a:xfrm>
              <a:prstGeom prst="rect">
                <a:avLst/>
              </a:prstGeom>
              <a:noFill/>
              <a:effectLst>
                <a:outerShdw blurRad="50800" dist="38100" dir="2700000" algn="tl" rotWithShape="0">
                  <a:srgbClr val="000000">
                    <a:alpha val="43000"/>
                  </a:srgbClr>
                </a:outerShdw>
              </a:effectLst>
            </p:spPr>
          </p:pic>
          <p:sp>
            <p:nvSpPr>
              <p:cNvPr id="73" name="Rounded Rectangular Callout 31"/>
              <p:cNvSpPr/>
              <p:nvPr/>
            </p:nvSpPr>
            <p:spPr>
              <a:xfrm>
                <a:off x="-2479582" y="2849492"/>
                <a:ext cx="801991" cy="595662"/>
              </a:xfrm>
              <a:prstGeom prst="wedgeRoundRectCallout">
                <a:avLst>
                  <a:gd name="adj1" fmla="val 262312"/>
                  <a:gd name="adj2" fmla="val -243298"/>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74" name="Group 73"/>
            <p:cNvGrpSpPr/>
            <p:nvPr/>
          </p:nvGrpSpPr>
          <p:grpSpPr>
            <a:xfrm>
              <a:off x="1820313" y="3609297"/>
              <a:ext cx="801991" cy="595662"/>
              <a:chOff x="-2479582" y="2849492"/>
              <a:chExt cx="801991" cy="595662"/>
            </a:xfrm>
          </p:grpSpPr>
          <p:pic>
            <p:nvPicPr>
              <p:cNvPr id="75" name="Picture 4" descr="C:\Users\carmen\Desktop\paper\pics\fct1_state.png"/>
              <p:cNvPicPr>
                <a:picLocks noChangeAspect="1" noChangeArrowheads="1"/>
              </p:cNvPicPr>
              <p:nvPr/>
            </p:nvPicPr>
            <p:blipFill>
              <a:blip r:embed="rId8"/>
              <a:srcRect/>
              <a:stretch>
                <a:fillRect/>
              </a:stretch>
            </p:blipFill>
            <p:spPr bwMode="auto">
              <a:xfrm>
                <a:off x="-2458177" y="2875642"/>
                <a:ext cx="780586" cy="552427"/>
              </a:xfrm>
              <a:prstGeom prst="rect">
                <a:avLst/>
              </a:prstGeom>
              <a:noFill/>
              <a:effectLst>
                <a:outerShdw blurRad="50800" dist="38100" dir="2700000" algn="tl" rotWithShape="0">
                  <a:srgbClr val="000000">
                    <a:alpha val="43000"/>
                  </a:srgbClr>
                </a:outerShdw>
              </a:effectLst>
            </p:spPr>
          </p:pic>
          <p:sp>
            <p:nvSpPr>
              <p:cNvPr id="76" name="Rounded Rectangular Callout 31"/>
              <p:cNvSpPr/>
              <p:nvPr/>
            </p:nvSpPr>
            <p:spPr>
              <a:xfrm>
                <a:off x="-2479582" y="2849492"/>
                <a:ext cx="801991" cy="595662"/>
              </a:xfrm>
              <a:prstGeom prst="wedgeRoundRectCallout">
                <a:avLst>
                  <a:gd name="adj1" fmla="val 229263"/>
                  <a:gd name="adj2" fmla="val -287794"/>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77" name="Rounded Rectangular Callout 31"/>
            <p:cNvSpPr/>
            <p:nvPr/>
          </p:nvSpPr>
          <p:spPr>
            <a:xfrm>
              <a:off x="2815589" y="3583146"/>
              <a:ext cx="1079082" cy="604727"/>
            </a:xfrm>
            <a:prstGeom prst="wedgeRoundRectCallout">
              <a:avLst>
                <a:gd name="adj1" fmla="val 109510"/>
                <a:gd name="adj2" fmla="val -232240"/>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78" name="Picture 4" descr="C:\Users\carmen\Desktop\paper\pics\fct2_state.png"/>
            <p:cNvPicPr>
              <a:picLocks noChangeAspect="1" noChangeArrowheads="1"/>
            </p:cNvPicPr>
            <p:nvPr/>
          </p:nvPicPr>
          <p:blipFill>
            <a:blip r:embed="rId9"/>
            <a:srcRect/>
            <a:stretch>
              <a:fillRect/>
            </a:stretch>
          </p:blipFill>
          <p:spPr bwMode="auto">
            <a:xfrm>
              <a:off x="2843888" y="3614128"/>
              <a:ext cx="1024567" cy="507979"/>
            </a:xfrm>
            <a:prstGeom prst="rect">
              <a:avLst/>
            </a:prstGeom>
            <a:noFill/>
          </p:spPr>
        </p:pic>
        <p:pic>
          <p:nvPicPr>
            <p:cNvPr id="79" name="Picture 2" descr="C:\Users\carmen\Desktop\paper\pics\fct2.png"/>
            <p:cNvPicPr>
              <a:picLocks noChangeAspect="1" noChangeArrowheads="1"/>
            </p:cNvPicPr>
            <p:nvPr/>
          </p:nvPicPr>
          <p:blipFill>
            <a:blip r:embed="rId10"/>
            <a:srcRect/>
            <a:stretch>
              <a:fillRect/>
            </a:stretch>
          </p:blipFill>
          <p:spPr bwMode="auto">
            <a:xfrm>
              <a:off x="4688626" y="3466506"/>
              <a:ext cx="1991134" cy="1218526"/>
            </a:xfrm>
            <a:prstGeom prst="rect">
              <a:avLst/>
            </a:prstGeom>
            <a:noFill/>
          </p:spPr>
        </p:pic>
        <p:cxnSp>
          <p:nvCxnSpPr>
            <p:cNvPr id="83" name="Straight Connector 82"/>
            <p:cNvCxnSpPr/>
            <p:nvPr/>
          </p:nvCxnSpPr>
          <p:spPr>
            <a:xfrm flipV="1">
              <a:off x="0" y="1619431"/>
              <a:ext cx="9144000" cy="11626"/>
            </a:xfrm>
            <a:prstGeom prst="line">
              <a:avLst/>
            </a:prstGeom>
            <a:ln w="412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6625" y="4725144"/>
              <a:ext cx="9027375" cy="1848"/>
            </a:xfrm>
            <a:prstGeom prst="line">
              <a:avLst/>
            </a:prstGeom>
            <a:ln w="412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5794255" y="1700567"/>
              <a:ext cx="1736728" cy="1552416"/>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hteck 14"/>
            <p:cNvSpPr/>
            <p:nvPr/>
          </p:nvSpPr>
          <p:spPr>
            <a:xfrm>
              <a:off x="6967000" y="2646436"/>
              <a:ext cx="1293784" cy="458413"/>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Software-related Assurance Argument</a:t>
              </a:r>
            </a:p>
          </p:txBody>
        </p:sp>
        <p:sp>
          <p:nvSpPr>
            <p:cNvPr id="95" name="Pfeil nach rechts 2"/>
            <p:cNvSpPr/>
            <p:nvPr/>
          </p:nvSpPr>
          <p:spPr>
            <a:xfrm flipH="1">
              <a:off x="3012922" y="2947779"/>
              <a:ext cx="3022984" cy="163371"/>
            </a:xfrm>
            <a:prstGeom prst="rightArrow">
              <a:avLst/>
            </a:prstGeom>
            <a:solidFill>
              <a:srgbClr val="3F9191"/>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97" name="Rounded Rectangle 96"/>
            <p:cNvSpPr/>
            <p:nvPr/>
          </p:nvSpPr>
          <p:spPr>
            <a:xfrm>
              <a:off x="4587580" y="3389986"/>
              <a:ext cx="4556419" cy="1402910"/>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780806" y="3463305"/>
              <a:ext cx="2363193" cy="976364"/>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651957" y="3418946"/>
              <a:ext cx="2064934" cy="1306198"/>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feil nach rechts 2"/>
            <p:cNvSpPr/>
            <p:nvPr/>
          </p:nvSpPr>
          <p:spPr>
            <a:xfrm rot="10800000" flipH="1">
              <a:off x="3835061" y="1838274"/>
              <a:ext cx="2136382" cy="197298"/>
            </a:xfrm>
            <a:prstGeom prst="rightArrow">
              <a:avLst/>
            </a:prstGeom>
            <a:solidFill>
              <a:srgbClr val="D8B830"/>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67" name="Pfeil nach rechts 2"/>
            <p:cNvSpPr/>
            <p:nvPr/>
          </p:nvSpPr>
          <p:spPr>
            <a:xfrm flipH="1">
              <a:off x="2640060" y="3644456"/>
              <a:ext cx="4140746" cy="168970"/>
            </a:xfrm>
            <a:prstGeom prst="rightArrow">
              <a:avLst/>
            </a:prstGeom>
            <a:solidFill>
              <a:srgbClr val="3F9191"/>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68" name="Pfeil nach rechts 2"/>
            <p:cNvSpPr/>
            <p:nvPr/>
          </p:nvSpPr>
          <p:spPr>
            <a:xfrm flipH="1">
              <a:off x="1584725" y="4075195"/>
              <a:ext cx="5196079" cy="167641"/>
            </a:xfrm>
            <a:prstGeom prst="rightArrow">
              <a:avLst/>
            </a:prstGeom>
            <a:solidFill>
              <a:srgbClr val="3F9191"/>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69" name="Pfeil nach rechts 2"/>
            <p:cNvSpPr/>
            <p:nvPr/>
          </p:nvSpPr>
          <p:spPr>
            <a:xfrm flipH="1">
              <a:off x="3886209" y="3820654"/>
              <a:ext cx="765285" cy="202213"/>
            </a:xfrm>
            <a:prstGeom prst="rightArrow">
              <a:avLst/>
            </a:prstGeom>
            <a:solidFill>
              <a:srgbClr val="3F9191"/>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pic>
          <p:nvPicPr>
            <p:cNvPr id="107" name="Picture 2" descr="C:\Users\carmen\Desktop\paper\pics\fct2.png"/>
            <p:cNvPicPr>
              <a:picLocks noChangeAspect="1" noChangeArrowheads="1"/>
            </p:cNvPicPr>
            <p:nvPr/>
          </p:nvPicPr>
          <p:blipFill>
            <a:blip r:embed="rId10"/>
            <a:srcRect/>
            <a:stretch>
              <a:fillRect/>
            </a:stretch>
          </p:blipFill>
          <p:spPr bwMode="auto">
            <a:xfrm>
              <a:off x="5466787" y="5380531"/>
              <a:ext cx="1595360" cy="530162"/>
            </a:xfrm>
            <a:prstGeom prst="rect">
              <a:avLst/>
            </a:prstGeom>
            <a:noFill/>
          </p:spPr>
        </p:pic>
        <p:pic>
          <p:nvPicPr>
            <p:cNvPr id="108" name="Picture 2" descr="C:\Users\carmen\Desktop\paper\pics\deploy.png"/>
            <p:cNvPicPr>
              <a:picLocks noChangeAspect="1" noChangeArrowheads="1"/>
            </p:cNvPicPr>
            <p:nvPr/>
          </p:nvPicPr>
          <p:blipFill>
            <a:blip r:embed="rId11"/>
            <a:srcRect/>
            <a:stretch>
              <a:fillRect/>
            </a:stretch>
          </p:blipFill>
          <p:spPr bwMode="auto">
            <a:xfrm>
              <a:off x="5361734" y="4878908"/>
              <a:ext cx="3738966" cy="485261"/>
            </a:xfrm>
            <a:prstGeom prst="rect">
              <a:avLst/>
            </a:prstGeom>
            <a:noFill/>
          </p:spPr>
        </p:pic>
        <p:sp>
          <p:nvSpPr>
            <p:cNvPr id="109" name="Rounded Rectangle 108"/>
            <p:cNvSpPr/>
            <p:nvPr/>
          </p:nvSpPr>
          <p:spPr>
            <a:xfrm>
              <a:off x="5357715" y="4873758"/>
              <a:ext cx="3742985" cy="1091264"/>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4" descr="C:\Users\carmen\Desktop\paper\pics\deploy_deploy.png"/>
            <p:cNvPicPr>
              <a:picLocks noChangeAspect="1" noChangeArrowheads="1"/>
            </p:cNvPicPr>
            <p:nvPr/>
          </p:nvPicPr>
          <p:blipFill>
            <a:blip r:embed="rId12"/>
            <a:srcRect/>
            <a:stretch>
              <a:fillRect/>
            </a:stretch>
          </p:blipFill>
          <p:spPr bwMode="auto">
            <a:xfrm>
              <a:off x="156832" y="4849514"/>
              <a:ext cx="4394455" cy="492089"/>
            </a:xfrm>
            <a:prstGeom prst="rect">
              <a:avLst/>
            </a:prstGeom>
            <a:noFill/>
          </p:spPr>
        </p:pic>
        <p:sp>
          <p:nvSpPr>
            <p:cNvPr id="111" name="Pfeil nach rechts 2"/>
            <p:cNvSpPr/>
            <p:nvPr/>
          </p:nvSpPr>
          <p:spPr>
            <a:xfrm rot="10800000" flipH="1">
              <a:off x="4551287" y="4991616"/>
              <a:ext cx="810447" cy="197298"/>
            </a:xfrm>
            <a:prstGeom prst="rightArrow">
              <a:avLst/>
            </a:prstGeom>
            <a:solidFill>
              <a:srgbClr val="D8B830"/>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12" name="Pfeil nach rechts 2"/>
            <p:cNvSpPr/>
            <p:nvPr/>
          </p:nvSpPr>
          <p:spPr>
            <a:xfrm flipH="1">
              <a:off x="4736985" y="5549449"/>
              <a:ext cx="722445" cy="180152"/>
            </a:xfrm>
            <a:prstGeom prst="rightArrow">
              <a:avLst/>
            </a:prstGeom>
            <a:solidFill>
              <a:srgbClr val="E83C55"/>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pic>
          <p:nvPicPr>
            <p:cNvPr id="113" name="Picture 4" descr="C:\Users\carmen\Desktop\paper\pics\deploy_deploy.png"/>
            <p:cNvPicPr>
              <a:picLocks noChangeAspect="1" noChangeArrowheads="1"/>
            </p:cNvPicPr>
            <p:nvPr/>
          </p:nvPicPr>
          <p:blipFill>
            <a:blip r:embed="rId12"/>
            <a:srcRect/>
            <a:stretch>
              <a:fillRect/>
            </a:stretch>
          </p:blipFill>
          <p:spPr bwMode="auto">
            <a:xfrm>
              <a:off x="333212" y="5401012"/>
              <a:ext cx="4394455" cy="492089"/>
            </a:xfrm>
            <a:prstGeom prst="rect">
              <a:avLst/>
            </a:prstGeom>
            <a:noFill/>
          </p:spPr>
        </p:pic>
        <p:pic>
          <p:nvPicPr>
            <p:cNvPr id="114" name="Picture 2" descr="C:\Users\carmen\Desktop\paper\pics\fct2.png"/>
            <p:cNvPicPr>
              <a:picLocks noChangeAspect="1" noChangeArrowheads="1"/>
            </p:cNvPicPr>
            <p:nvPr/>
          </p:nvPicPr>
          <p:blipFill>
            <a:blip r:embed="rId10"/>
            <a:srcRect/>
            <a:stretch>
              <a:fillRect/>
            </a:stretch>
          </p:blipFill>
          <p:spPr bwMode="auto">
            <a:xfrm>
              <a:off x="7292186" y="5380531"/>
              <a:ext cx="1702591" cy="530162"/>
            </a:xfrm>
            <a:prstGeom prst="rect">
              <a:avLst/>
            </a:prstGeom>
            <a:noFill/>
          </p:spPr>
        </p:pic>
        <p:cxnSp>
          <p:nvCxnSpPr>
            <p:cNvPr id="115" name="Straight Connector 114"/>
            <p:cNvCxnSpPr/>
            <p:nvPr/>
          </p:nvCxnSpPr>
          <p:spPr>
            <a:xfrm>
              <a:off x="354949" y="5420912"/>
              <a:ext cx="4380075" cy="40121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354949" y="5434306"/>
              <a:ext cx="4372718" cy="41095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6785673" y="5449024"/>
              <a:ext cx="52719" cy="252843"/>
              <a:chOff x="163923" y="3409094"/>
              <a:chExt cx="52719" cy="252843"/>
            </a:xfrm>
          </p:grpSpPr>
          <p:cxnSp>
            <p:nvCxnSpPr>
              <p:cNvPr id="118" name="Straight Connector 117"/>
              <p:cNvCxnSpPr/>
              <p:nvPr/>
            </p:nvCxnSpPr>
            <p:spPr>
              <a:xfrm flipH="1">
                <a:off x="184129" y="3409094"/>
                <a:ext cx="32513" cy="17405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163923" y="361621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8774713" y="5479686"/>
              <a:ext cx="122932" cy="163371"/>
              <a:chOff x="-540568" y="2875642"/>
              <a:chExt cx="169857" cy="235508"/>
            </a:xfrm>
          </p:grpSpPr>
          <p:cxnSp>
            <p:nvCxnSpPr>
              <p:cNvPr id="121" name="Straight Connector 120"/>
              <p:cNvCxnSpPr/>
              <p:nvPr/>
            </p:nvCxnSpPr>
            <p:spPr>
              <a:xfrm>
                <a:off x="-540568" y="3029464"/>
                <a:ext cx="72008" cy="7037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64914" y="2875642"/>
                <a:ext cx="94203" cy="235508"/>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3" name="Rechteck 16"/>
            <p:cNvSpPr/>
            <p:nvPr/>
          </p:nvSpPr>
          <p:spPr>
            <a:xfrm>
              <a:off x="496824" y="5741148"/>
              <a:ext cx="1649208" cy="482310"/>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Technical Architecture</a:t>
              </a:r>
            </a:p>
          </p:txBody>
        </p:sp>
        <p:sp>
          <p:nvSpPr>
            <p:cNvPr id="124" name="Rechteck 11"/>
            <p:cNvSpPr/>
            <p:nvPr/>
          </p:nvSpPr>
          <p:spPr>
            <a:xfrm>
              <a:off x="556823" y="4799062"/>
              <a:ext cx="1617969" cy="367896"/>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Deployment</a:t>
              </a:r>
            </a:p>
          </p:txBody>
        </p:sp>
        <p:sp>
          <p:nvSpPr>
            <p:cNvPr id="125" name="Pfeil nach rechts 21"/>
            <p:cNvSpPr/>
            <p:nvPr/>
          </p:nvSpPr>
          <p:spPr>
            <a:xfrm rot="5400000">
              <a:off x="-288035" y="3495534"/>
              <a:ext cx="4203755" cy="287476"/>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6" name="Pfeil nach rechts 21"/>
            <p:cNvSpPr/>
            <p:nvPr/>
          </p:nvSpPr>
          <p:spPr>
            <a:xfrm rot="5400000">
              <a:off x="-575251" y="4289750"/>
              <a:ext cx="2626153" cy="276645"/>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7" name="Rechteck 16"/>
            <p:cNvSpPr/>
            <p:nvPr/>
          </p:nvSpPr>
          <p:spPr>
            <a:xfrm>
              <a:off x="7171218" y="5742211"/>
              <a:ext cx="1649208" cy="482310"/>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Hardware-related</a:t>
              </a:r>
            </a:p>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Assurance Argument</a:t>
              </a:r>
            </a:p>
          </p:txBody>
        </p:sp>
        <p:sp>
          <p:nvSpPr>
            <p:cNvPr id="128" name="Pfeil nach rechts 21"/>
            <p:cNvSpPr/>
            <p:nvPr/>
          </p:nvSpPr>
          <p:spPr>
            <a:xfrm rot="5400000">
              <a:off x="6381177" y="3501780"/>
              <a:ext cx="4202691" cy="276049"/>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29" name="Rechteck 11"/>
            <p:cNvSpPr/>
            <p:nvPr/>
          </p:nvSpPr>
          <p:spPr>
            <a:xfrm>
              <a:off x="7231217" y="4800125"/>
              <a:ext cx="1617969" cy="367896"/>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Deployment-related</a:t>
              </a:r>
              <a:r>
                <a:rPr kumimoji="0" lang="en-US" sz="1100" b="1" i="0" u="none" strike="noStrike" kern="0" cap="none" spc="0" normalizeH="0" noProof="0" dirty="0" smtClean="0">
                  <a:ln>
                    <a:noFill/>
                  </a:ln>
                  <a:solidFill>
                    <a:prstClr val="white"/>
                  </a:solidFill>
                  <a:effectLst/>
                  <a:uLnTx/>
                  <a:uFillTx/>
                  <a:latin typeface="Calibri"/>
                  <a:ea typeface="+mn-ea"/>
                  <a:cs typeface="+mn-cs"/>
                </a:rPr>
                <a:t> assurance argument</a:t>
              </a:r>
              <a:endParaRPr kumimoji="0" lang="en-US" sz="11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0" name="Pfeil nach rechts 21"/>
            <p:cNvSpPr/>
            <p:nvPr/>
          </p:nvSpPr>
          <p:spPr>
            <a:xfrm rot="5400000">
              <a:off x="6049426" y="4259593"/>
              <a:ext cx="2641315" cy="321798"/>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63" name="Title 1"/>
          <p:cNvSpPr txBox="1">
            <a:spLocks/>
          </p:cNvSpPr>
          <p:nvPr/>
        </p:nvSpPr>
        <p:spPr bwMode="auto">
          <a:xfrm>
            <a:off x="563142" y="116672"/>
            <a:ext cx="8064000" cy="36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800">
                <a:solidFill>
                  <a:schemeClr val="tx1"/>
                </a:solidFill>
                <a:latin typeface="Arial" charset="0"/>
                <a:ea typeface="ＭＳ Ｐゴシック" charset="-128"/>
              </a:defRPr>
            </a:lvl6pPr>
            <a:lvl7pPr marL="914400" algn="l" rtl="0" fontAlgn="base">
              <a:spcBef>
                <a:spcPct val="0"/>
              </a:spcBef>
              <a:spcAft>
                <a:spcPct val="0"/>
              </a:spcAft>
              <a:defRPr sz="2800">
                <a:solidFill>
                  <a:schemeClr val="tx1"/>
                </a:solidFill>
                <a:latin typeface="Arial" charset="0"/>
                <a:ea typeface="ＭＳ Ｐゴシック" charset="-128"/>
              </a:defRPr>
            </a:lvl7pPr>
            <a:lvl8pPr marL="1371600" algn="l" rtl="0" fontAlgn="base">
              <a:spcBef>
                <a:spcPct val="0"/>
              </a:spcBef>
              <a:spcAft>
                <a:spcPct val="0"/>
              </a:spcAft>
              <a:defRPr sz="2800">
                <a:solidFill>
                  <a:schemeClr val="tx1"/>
                </a:solidFill>
                <a:latin typeface="Arial" charset="0"/>
                <a:ea typeface="ＭＳ Ｐゴシック" charset="-128"/>
              </a:defRPr>
            </a:lvl8pPr>
            <a:lvl9pPr marL="1828800" algn="l" rtl="0" fontAlgn="base">
              <a:spcBef>
                <a:spcPct val="0"/>
              </a:spcBef>
              <a:spcAft>
                <a:spcPct val="0"/>
              </a:spcAft>
              <a:defRPr sz="2800">
                <a:solidFill>
                  <a:schemeClr val="tx1"/>
                </a:solidFill>
                <a:latin typeface="Arial" charset="0"/>
                <a:ea typeface="ＭＳ Ｐゴシック" charset="-128"/>
              </a:defRPr>
            </a:lvl9pPr>
          </a:lstStyle>
          <a:p>
            <a:r>
              <a:rPr lang="de-DE" dirty="0" err="1" smtClean="0"/>
              <a:t>Example</a:t>
            </a:r>
            <a:r>
              <a:rPr lang="de-DE" dirty="0" smtClean="0"/>
              <a:t> 1</a:t>
            </a:r>
            <a:endParaRPr lang="en-US" dirty="0"/>
          </a:p>
        </p:txBody>
      </p:sp>
      <p:sp>
        <p:nvSpPr>
          <p:cNvPr id="64" name="Text Placeholder 3"/>
          <p:cNvSpPr>
            <a:spLocks noGrp="1"/>
          </p:cNvSpPr>
          <p:nvPr>
            <p:ph type="body" sz="quarter" idx="13"/>
          </p:nvPr>
        </p:nvSpPr>
        <p:spPr>
          <a:xfrm>
            <a:off x="563142" y="548720"/>
            <a:ext cx="8064000" cy="360000"/>
          </a:xfrm>
        </p:spPr>
        <p:txBody>
          <a:bodyPr/>
          <a:lstStyle/>
          <a:p>
            <a:r>
              <a:rPr lang="de-DE" dirty="0" err="1" smtClean="0">
                <a:ea typeface="ＭＳ Ｐゴシック" pitchFamily="34" charset="-128"/>
              </a:rPr>
              <a:t>Deciding</a:t>
            </a:r>
            <a:r>
              <a:rPr lang="de-DE" dirty="0" smtClean="0">
                <a:ea typeface="ＭＳ Ｐゴシック" pitchFamily="34" charset="-128"/>
              </a:rPr>
              <a:t> on </a:t>
            </a:r>
            <a:r>
              <a:rPr lang="de-DE" dirty="0" err="1">
                <a:ea typeface="ＭＳ Ｐゴシック" pitchFamily="34" charset="-128"/>
              </a:rPr>
              <a:t>A</a:t>
            </a:r>
            <a:r>
              <a:rPr lang="de-DE" dirty="0" err="1" smtClean="0">
                <a:ea typeface="ＭＳ Ｐゴシック" pitchFamily="34" charset="-128"/>
              </a:rPr>
              <a:t>ppropriate</a:t>
            </a:r>
            <a:r>
              <a:rPr lang="de-DE" dirty="0" smtClean="0">
                <a:ea typeface="ＭＳ Ｐゴシック" pitchFamily="34" charset="-128"/>
              </a:rPr>
              <a:t> </a:t>
            </a:r>
            <a:r>
              <a:rPr lang="de-DE" dirty="0" err="1">
                <a:ea typeface="ＭＳ Ｐゴシック" pitchFamily="34" charset="-128"/>
              </a:rPr>
              <a:t>A</a:t>
            </a:r>
            <a:r>
              <a:rPr lang="de-DE" dirty="0" err="1" smtClean="0">
                <a:ea typeface="ＭＳ Ｐゴシック" pitchFamily="34" charset="-128"/>
              </a:rPr>
              <a:t>rchitectural</a:t>
            </a:r>
            <a:r>
              <a:rPr lang="de-DE" dirty="0" smtClean="0">
                <a:ea typeface="ＭＳ Ｐゴシック" pitchFamily="34" charset="-128"/>
              </a:rPr>
              <a:t> </a:t>
            </a:r>
            <a:r>
              <a:rPr lang="de-DE" dirty="0">
                <a:ea typeface="ＭＳ Ｐゴシック" pitchFamily="34" charset="-128"/>
              </a:rPr>
              <a:t>D</a:t>
            </a:r>
            <a:r>
              <a:rPr lang="de-DE" dirty="0" smtClean="0">
                <a:ea typeface="ＭＳ Ｐゴシック" pitchFamily="34" charset="-128"/>
              </a:rPr>
              <a:t>esign</a:t>
            </a:r>
            <a:endParaRPr lang="en-US" dirty="0"/>
          </a:p>
        </p:txBody>
      </p:sp>
      <p:sp>
        <p:nvSpPr>
          <p:cNvPr id="65" name="Textfeld 20"/>
          <p:cNvSpPr txBox="1"/>
          <p:nvPr/>
        </p:nvSpPr>
        <p:spPr>
          <a:xfrm>
            <a:off x="829533" y="6103714"/>
            <a:ext cx="2228239" cy="338554"/>
          </a:xfrm>
          <a:prstGeom prst="rect">
            <a:avLst/>
          </a:prstGeom>
          <a:noFill/>
        </p:spPr>
        <p:txBody>
          <a:bodyPr wrap="none" rtlCol="0">
            <a:spAutoFit/>
          </a:bodyPr>
          <a:lstStyle/>
          <a:p>
            <a:pPr defTabSz="457200" fontAlgn="auto">
              <a:spcBef>
                <a:spcPts val="0"/>
              </a:spcBef>
              <a:spcAft>
                <a:spcPts val="0"/>
              </a:spcAft>
            </a:pPr>
            <a:r>
              <a:rPr lang="de-DE" sz="1600" b="1" dirty="0" smtClean="0">
                <a:solidFill>
                  <a:prstClr val="black"/>
                </a:solidFill>
                <a:latin typeface="Calibri"/>
                <a:ea typeface="+mn-ea"/>
              </a:rPr>
              <a:t>System Design </a:t>
            </a:r>
            <a:r>
              <a:rPr lang="de-DE" sz="1600" b="1" dirty="0" err="1" smtClean="0">
                <a:solidFill>
                  <a:prstClr val="black"/>
                </a:solidFill>
                <a:latin typeface="Calibri"/>
                <a:ea typeface="+mn-ea"/>
              </a:rPr>
              <a:t>Artefacts</a:t>
            </a:r>
            <a:endParaRPr lang="de-DE" sz="1600" b="1" dirty="0">
              <a:solidFill>
                <a:prstClr val="black"/>
              </a:solidFill>
              <a:latin typeface="Calibri"/>
              <a:ea typeface="+mn-ea"/>
            </a:endParaRPr>
          </a:p>
        </p:txBody>
      </p:sp>
      <p:sp>
        <p:nvSpPr>
          <p:cNvPr id="66" name="Textfeld 20"/>
          <p:cNvSpPr txBox="1"/>
          <p:nvPr/>
        </p:nvSpPr>
        <p:spPr>
          <a:xfrm>
            <a:off x="6039586" y="6131597"/>
            <a:ext cx="2931572" cy="338554"/>
          </a:xfrm>
          <a:prstGeom prst="rect">
            <a:avLst/>
          </a:prstGeom>
          <a:noFill/>
        </p:spPr>
        <p:txBody>
          <a:bodyPr wrap="none" rtlCol="0">
            <a:spAutoFit/>
          </a:bodyPr>
          <a:lstStyle/>
          <a:p>
            <a:pPr defTabSz="457200" fontAlgn="auto">
              <a:spcBef>
                <a:spcPts val="0"/>
              </a:spcBef>
              <a:spcAft>
                <a:spcPts val="0"/>
              </a:spcAft>
            </a:pPr>
            <a:r>
              <a:rPr lang="de-DE" sz="1600" b="1" dirty="0" smtClean="0">
                <a:solidFill>
                  <a:prstClr val="black"/>
                </a:solidFill>
                <a:latin typeface="Calibri"/>
                <a:ea typeface="+mn-ea"/>
              </a:rPr>
              <a:t>Modular System </a:t>
            </a:r>
            <a:r>
              <a:rPr lang="de-DE" sz="1600" b="1" dirty="0">
                <a:solidFill>
                  <a:prstClr val="black"/>
                </a:solidFill>
                <a:latin typeface="Calibri"/>
              </a:rPr>
              <a:t>Assurance </a:t>
            </a:r>
            <a:r>
              <a:rPr lang="de-DE" sz="1600" b="1" dirty="0" smtClean="0">
                <a:solidFill>
                  <a:prstClr val="black"/>
                </a:solidFill>
                <a:latin typeface="Calibri"/>
                <a:ea typeface="+mn-ea"/>
              </a:rPr>
              <a:t>Case</a:t>
            </a:r>
            <a:endParaRPr lang="de-DE" sz="1600" b="1" dirty="0">
              <a:solidFill>
                <a:prstClr val="black"/>
              </a:solidFill>
              <a:latin typeface="Calibri"/>
              <a:ea typeface="+mn-ea"/>
            </a:endParaRPr>
          </a:p>
        </p:txBody>
      </p:sp>
    </p:spTree>
    <p:extLst>
      <p:ext uri="{BB962C8B-B14F-4D97-AF65-F5344CB8AC3E}">
        <p14:creationId xmlns:p14="http://schemas.microsoft.com/office/powerpoint/2010/main" val="317615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188640"/>
            <a:ext cx="8064000" cy="360000"/>
          </a:xfrm>
        </p:spPr>
        <p:txBody>
          <a:bodyPr/>
          <a:lstStyle/>
          <a:p>
            <a:r>
              <a:rPr lang="de-DE" dirty="0" err="1" smtClean="0"/>
              <a:t>Example</a:t>
            </a:r>
            <a:r>
              <a:rPr lang="de-DE" dirty="0" smtClean="0"/>
              <a:t> 2</a:t>
            </a:r>
            <a:endParaRPr lang="en-US" dirty="0"/>
          </a:p>
        </p:txBody>
      </p:sp>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11</a:t>
            </a:fld>
            <a:endParaRPr lang="de-DE"/>
          </a:p>
        </p:txBody>
      </p:sp>
      <p:pic>
        <p:nvPicPr>
          <p:cNvPr id="8" name="Bild 64" descr="Screen Shot 2014-01-27 at 17.12.32.png"/>
          <p:cNvPicPr>
            <a:picLocks noChangeAspect="1"/>
          </p:cNvPicPr>
          <p:nvPr/>
        </p:nvPicPr>
        <p:blipFill>
          <a:blip r:embed="rId3"/>
          <a:srcRect/>
          <a:stretch>
            <a:fillRect/>
          </a:stretch>
        </p:blipFill>
        <p:spPr bwMode="auto">
          <a:xfrm>
            <a:off x="626342" y="4893385"/>
            <a:ext cx="1658657" cy="1051777"/>
          </a:xfrm>
          <a:prstGeom prst="rect">
            <a:avLst/>
          </a:prstGeom>
          <a:noFill/>
          <a:ln w="9525">
            <a:noFill/>
            <a:miter lim="800000"/>
            <a:headEnd/>
            <a:tailEnd/>
          </a:ln>
          <a:effectLst>
            <a:outerShdw blurRad="50800" dist="38100" dir="2700000">
              <a:srgbClr val="000000">
                <a:alpha val="43000"/>
              </a:srgbClr>
            </a:outerShdw>
          </a:effectLst>
        </p:spPr>
      </p:pic>
      <p:pic>
        <p:nvPicPr>
          <p:cNvPr id="13" name="Bild 31"/>
          <p:cNvPicPr>
            <a:picLocks noChangeAspect="1"/>
          </p:cNvPicPr>
          <p:nvPr/>
        </p:nvPicPr>
        <p:blipFill>
          <a:blip r:embed="rId4"/>
          <a:srcRect/>
          <a:stretch>
            <a:fillRect/>
          </a:stretch>
        </p:blipFill>
        <p:spPr bwMode="auto">
          <a:xfrm>
            <a:off x="1238729" y="4446273"/>
            <a:ext cx="1721464" cy="952205"/>
          </a:xfrm>
          <a:prstGeom prst="rect">
            <a:avLst/>
          </a:prstGeom>
          <a:noFill/>
          <a:ln w="9525">
            <a:noFill/>
            <a:miter lim="800000"/>
            <a:headEnd/>
            <a:tailEnd/>
          </a:ln>
          <a:effectLst>
            <a:outerShdw blurRad="50800" dist="38100" dir="2700000">
              <a:srgbClr val="000000">
                <a:alpha val="43000"/>
              </a:srgbClr>
            </a:outerShdw>
          </a:effectLst>
        </p:spPr>
      </p:pic>
      <p:sp>
        <p:nvSpPr>
          <p:cNvPr id="15" name="Rechteck 16"/>
          <p:cNvSpPr/>
          <p:nvPr/>
        </p:nvSpPr>
        <p:spPr>
          <a:xfrm>
            <a:off x="2111986" y="5369819"/>
            <a:ext cx="1649208" cy="482310"/>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Technical Architecture</a:t>
            </a:r>
          </a:p>
        </p:txBody>
      </p:sp>
      <p:sp>
        <p:nvSpPr>
          <p:cNvPr id="16" name="Textfeld 20"/>
          <p:cNvSpPr txBox="1"/>
          <p:nvPr/>
        </p:nvSpPr>
        <p:spPr>
          <a:xfrm>
            <a:off x="1101170" y="6039406"/>
            <a:ext cx="2441694" cy="369332"/>
          </a:xfrm>
          <a:prstGeom prst="rect">
            <a:avLst/>
          </a:prstGeom>
          <a:noFill/>
        </p:spPr>
        <p:txBody>
          <a:bodyPr wrap="none" rtlCol="0">
            <a:spAutoFit/>
          </a:bodyPr>
          <a:lstStyle/>
          <a:p>
            <a:pPr defTabSz="457200" fontAlgn="auto">
              <a:spcBef>
                <a:spcPts val="0"/>
              </a:spcBef>
              <a:spcAft>
                <a:spcPts val="0"/>
              </a:spcAft>
            </a:pPr>
            <a:r>
              <a:rPr lang="de-DE" b="1" dirty="0" smtClean="0">
                <a:solidFill>
                  <a:prstClr val="black"/>
                </a:solidFill>
                <a:latin typeface="Calibri"/>
                <a:ea typeface="+mn-ea"/>
              </a:rPr>
              <a:t>System Design </a:t>
            </a:r>
            <a:r>
              <a:rPr lang="de-DE" b="1" dirty="0" err="1" smtClean="0">
                <a:solidFill>
                  <a:prstClr val="black"/>
                </a:solidFill>
                <a:latin typeface="Calibri"/>
                <a:ea typeface="+mn-ea"/>
              </a:rPr>
              <a:t>Artifacts</a:t>
            </a:r>
            <a:endParaRPr lang="de-DE" b="1" dirty="0">
              <a:solidFill>
                <a:prstClr val="black"/>
              </a:solidFill>
              <a:latin typeface="Calibri"/>
              <a:ea typeface="+mn-ea"/>
            </a:endParaRPr>
          </a:p>
        </p:txBody>
      </p:sp>
      <p:sp>
        <p:nvSpPr>
          <p:cNvPr id="21" name="Pfeil nach rechts 21"/>
          <p:cNvSpPr/>
          <p:nvPr/>
        </p:nvSpPr>
        <p:spPr>
          <a:xfrm rot="5400000">
            <a:off x="1858921" y="4680878"/>
            <a:ext cx="1127457" cy="250429"/>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22" name="Rechteck 11"/>
          <p:cNvSpPr/>
          <p:nvPr/>
        </p:nvSpPr>
        <p:spPr>
          <a:xfrm>
            <a:off x="2171985" y="4672760"/>
            <a:ext cx="1617969" cy="367896"/>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Deployment</a:t>
            </a:r>
          </a:p>
        </p:txBody>
      </p:sp>
      <p:cxnSp>
        <p:nvCxnSpPr>
          <p:cNvPr id="23" name="Straight Connector 22"/>
          <p:cNvCxnSpPr/>
          <p:nvPr/>
        </p:nvCxnSpPr>
        <p:spPr>
          <a:xfrm>
            <a:off x="-448" y="4582226"/>
            <a:ext cx="9144448" cy="13286"/>
          </a:xfrm>
          <a:prstGeom prst="line">
            <a:avLst/>
          </a:prstGeom>
          <a:ln w="412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6" name="Rechteck 16"/>
          <p:cNvSpPr/>
          <p:nvPr/>
        </p:nvSpPr>
        <p:spPr>
          <a:xfrm>
            <a:off x="4595385" y="5369819"/>
            <a:ext cx="1649208" cy="482310"/>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Hardware-related</a:t>
            </a:r>
          </a:p>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Assurance Argument</a:t>
            </a:r>
          </a:p>
        </p:txBody>
      </p:sp>
      <p:sp>
        <p:nvSpPr>
          <p:cNvPr id="31" name="Rechteck 11"/>
          <p:cNvSpPr/>
          <p:nvPr/>
        </p:nvSpPr>
        <p:spPr>
          <a:xfrm>
            <a:off x="4655384" y="4672760"/>
            <a:ext cx="1617969" cy="367896"/>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Deployment-related</a:t>
            </a:r>
            <a:r>
              <a:rPr kumimoji="0" lang="en-US" sz="1100" b="1" i="0" u="none" strike="noStrike" kern="0" cap="none" spc="0" normalizeH="0" noProof="0" dirty="0" smtClean="0">
                <a:ln>
                  <a:noFill/>
                </a:ln>
                <a:solidFill>
                  <a:prstClr val="white"/>
                </a:solidFill>
                <a:effectLst/>
                <a:uLnTx/>
                <a:uFillTx/>
                <a:latin typeface="Calibri"/>
                <a:ea typeface="+mn-ea"/>
                <a:cs typeface="+mn-cs"/>
              </a:rPr>
              <a:t> assurance argument</a:t>
            </a:r>
            <a:endParaRPr kumimoji="0" lang="en-US" sz="11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3" name="Textfeld 20"/>
          <p:cNvSpPr txBox="1"/>
          <p:nvPr/>
        </p:nvSpPr>
        <p:spPr>
          <a:xfrm>
            <a:off x="5464976" y="6039406"/>
            <a:ext cx="2886368" cy="369332"/>
          </a:xfrm>
          <a:prstGeom prst="rect">
            <a:avLst/>
          </a:prstGeom>
          <a:noFill/>
        </p:spPr>
        <p:txBody>
          <a:bodyPr wrap="none" rtlCol="0">
            <a:spAutoFit/>
          </a:bodyPr>
          <a:lstStyle/>
          <a:p>
            <a:pPr defTabSz="457200" fontAlgn="auto">
              <a:spcBef>
                <a:spcPts val="0"/>
              </a:spcBef>
              <a:spcAft>
                <a:spcPts val="0"/>
              </a:spcAft>
            </a:pPr>
            <a:r>
              <a:rPr lang="de-DE" b="1" dirty="0" smtClean="0">
                <a:solidFill>
                  <a:prstClr val="black"/>
                </a:solidFill>
                <a:latin typeface="Calibri"/>
                <a:ea typeface="+mn-ea"/>
              </a:rPr>
              <a:t>Modular System </a:t>
            </a:r>
            <a:r>
              <a:rPr lang="de-DE" b="1" dirty="0" err="1" smtClean="0">
                <a:solidFill>
                  <a:prstClr val="black"/>
                </a:solidFill>
                <a:latin typeface="Calibri"/>
                <a:ea typeface="+mn-ea"/>
              </a:rPr>
              <a:t>Safety</a:t>
            </a:r>
            <a:r>
              <a:rPr lang="de-DE" b="1" dirty="0" smtClean="0">
                <a:solidFill>
                  <a:prstClr val="black"/>
                </a:solidFill>
                <a:latin typeface="Calibri"/>
                <a:ea typeface="+mn-ea"/>
              </a:rPr>
              <a:t> Case</a:t>
            </a:r>
            <a:endParaRPr lang="de-DE" b="1" dirty="0">
              <a:solidFill>
                <a:prstClr val="black"/>
              </a:solidFill>
              <a:latin typeface="Calibri"/>
              <a:ea typeface="+mn-ea"/>
            </a:endParaRP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100" y="1229163"/>
            <a:ext cx="1860431" cy="1902592"/>
          </a:xfrm>
          <a:prstGeom prst="rect">
            <a:avLst/>
          </a:prstGeom>
        </p:spPr>
      </p:pic>
      <p:sp>
        <p:nvSpPr>
          <p:cNvPr id="41" name="Rechteck 15"/>
          <p:cNvSpPr/>
          <p:nvPr/>
        </p:nvSpPr>
        <p:spPr>
          <a:xfrm>
            <a:off x="1877486" y="1826867"/>
            <a:ext cx="2206965" cy="354236"/>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Requirements</a:t>
            </a:r>
            <a:endParaRPr kumimoji="0" lang="en-US" sz="1100" b="1" i="0" u="none" strike="noStrike" kern="0" cap="none" spc="0" normalizeH="0" baseline="0" noProof="0" dirty="0">
              <a:ln>
                <a:noFill/>
              </a:ln>
              <a:solidFill>
                <a:prstClr val="white"/>
              </a:solidFill>
              <a:effectLst/>
              <a:uLnTx/>
              <a:uFillTx/>
              <a:latin typeface="Calibri"/>
              <a:ea typeface="+mn-ea"/>
              <a:cs typeface="+mn-cs"/>
            </a:endParaRPr>
          </a:p>
        </p:txBody>
      </p:sp>
      <p:grpSp>
        <p:nvGrpSpPr>
          <p:cNvPr id="43" name="Group 42"/>
          <p:cNvGrpSpPr/>
          <p:nvPr/>
        </p:nvGrpSpPr>
        <p:grpSpPr>
          <a:xfrm>
            <a:off x="101245" y="2573142"/>
            <a:ext cx="3248776" cy="1816701"/>
            <a:chOff x="-4005368" y="1396275"/>
            <a:chExt cx="3949724" cy="2404321"/>
          </a:xfrm>
        </p:grpSpPr>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101" y="2719964"/>
              <a:ext cx="2249065" cy="1080632"/>
            </a:xfrm>
            <a:prstGeom prst="rect">
              <a:avLst/>
            </a:prstGeom>
          </p:spPr>
        </p:pic>
        <p:grpSp>
          <p:nvGrpSpPr>
            <p:cNvPr id="45" name="Group 44"/>
            <p:cNvGrpSpPr/>
            <p:nvPr/>
          </p:nvGrpSpPr>
          <p:grpSpPr>
            <a:xfrm>
              <a:off x="-4005368" y="1396275"/>
              <a:ext cx="3949724" cy="1056851"/>
              <a:chOff x="-3915522" y="1723418"/>
              <a:chExt cx="3949724" cy="1056851"/>
            </a:xfrm>
          </p:grpSpPr>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5522" y="1781375"/>
                <a:ext cx="3940302" cy="998894"/>
              </a:xfrm>
              <a:prstGeom prst="rect">
                <a:avLst/>
              </a:prstGeom>
            </p:spPr>
          </p:pic>
          <p:sp>
            <p:nvSpPr>
              <p:cNvPr id="47" name="Rounded Rectangular Callout 31"/>
              <p:cNvSpPr/>
              <p:nvPr/>
            </p:nvSpPr>
            <p:spPr>
              <a:xfrm>
                <a:off x="-3915522" y="1723418"/>
                <a:ext cx="3949724" cy="1023481"/>
              </a:xfrm>
              <a:prstGeom prst="wedgeRoundRectCallout">
                <a:avLst>
                  <a:gd name="adj1" fmla="val -206"/>
                  <a:gd name="adj2" fmla="val 91463"/>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cxnSp>
        <p:nvCxnSpPr>
          <p:cNvPr id="48" name="Straight Connector 47"/>
          <p:cNvCxnSpPr/>
          <p:nvPr/>
        </p:nvCxnSpPr>
        <p:spPr>
          <a:xfrm>
            <a:off x="0" y="2454337"/>
            <a:ext cx="9144000" cy="12562"/>
          </a:xfrm>
          <a:prstGeom prst="line">
            <a:avLst/>
          </a:prstGeom>
          <a:ln w="4127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24953" y="3880552"/>
            <a:ext cx="682859" cy="444988"/>
            <a:chOff x="-3815715" y="2551964"/>
            <a:chExt cx="1330931" cy="738531"/>
          </a:xfrm>
        </p:grpSpPr>
        <p:pic>
          <p:nvPicPr>
            <p:cNvPr id="9" name="Bild 4" descr="Bildschirmfoto 2010-06-04 um 12.17.09.png"/>
            <p:cNvPicPr>
              <a:picLocks noChangeAspect="1"/>
            </p:cNvPicPr>
            <p:nvPr/>
          </p:nvPicPr>
          <p:blipFill>
            <a:blip r:embed="rId8"/>
            <a:srcRect/>
            <a:stretch>
              <a:fillRect/>
            </a:stretch>
          </p:blipFill>
          <p:spPr bwMode="auto">
            <a:xfrm>
              <a:off x="-3791673" y="2551964"/>
              <a:ext cx="1306889" cy="738531"/>
            </a:xfrm>
            <a:prstGeom prst="rect">
              <a:avLst/>
            </a:prstGeom>
            <a:noFill/>
            <a:ln w="9525">
              <a:noFill/>
              <a:miter lim="800000"/>
              <a:headEnd/>
              <a:tailEnd/>
            </a:ln>
            <a:effectLst>
              <a:outerShdw blurRad="50800" dist="38100" dir="2700000">
                <a:srgbClr val="000000">
                  <a:alpha val="43000"/>
                </a:srgbClr>
              </a:outerShdw>
            </a:effectLst>
          </p:spPr>
        </p:pic>
        <p:sp>
          <p:nvSpPr>
            <p:cNvPr id="50" name="Rounded Rectangular Callout 31"/>
            <p:cNvSpPr/>
            <p:nvPr/>
          </p:nvSpPr>
          <p:spPr>
            <a:xfrm>
              <a:off x="-3815715" y="2551964"/>
              <a:ext cx="1330931" cy="738531"/>
            </a:xfrm>
            <a:prstGeom prst="wedgeRoundRectCallout">
              <a:avLst>
                <a:gd name="adj1" fmla="val 100710"/>
                <a:gd name="adj2" fmla="val 11054"/>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52" name="Group 51"/>
          <p:cNvGrpSpPr/>
          <p:nvPr/>
        </p:nvGrpSpPr>
        <p:grpSpPr>
          <a:xfrm>
            <a:off x="3694915" y="2632265"/>
            <a:ext cx="677858" cy="444988"/>
            <a:chOff x="-3815715" y="2551964"/>
            <a:chExt cx="1330931" cy="738531"/>
          </a:xfrm>
        </p:grpSpPr>
        <p:pic>
          <p:nvPicPr>
            <p:cNvPr id="53" name="Bild 4" descr="Bildschirmfoto 2010-06-04 um 12.17.09.png"/>
            <p:cNvPicPr>
              <a:picLocks noChangeAspect="1"/>
            </p:cNvPicPr>
            <p:nvPr/>
          </p:nvPicPr>
          <p:blipFill>
            <a:blip r:embed="rId8"/>
            <a:srcRect/>
            <a:stretch>
              <a:fillRect/>
            </a:stretch>
          </p:blipFill>
          <p:spPr bwMode="auto">
            <a:xfrm>
              <a:off x="-3791673" y="2551964"/>
              <a:ext cx="1306889" cy="738531"/>
            </a:xfrm>
            <a:prstGeom prst="rect">
              <a:avLst/>
            </a:prstGeom>
            <a:noFill/>
            <a:ln w="9525">
              <a:noFill/>
              <a:miter lim="800000"/>
              <a:headEnd/>
              <a:tailEnd/>
            </a:ln>
            <a:effectLst>
              <a:outerShdw blurRad="50800" dist="38100" dir="2700000">
                <a:srgbClr val="000000">
                  <a:alpha val="43000"/>
                </a:srgbClr>
              </a:outerShdw>
            </a:effectLst>
          </p:spPr>
        </p:pic>
        <p:sp>
          <p:nvSpPr>
            <p:cNvPr id="54" name="Rounded Rectangular Callout 31"/>
            <p:cNvSpPr/>
            <p:nvPr/>
          </p:nvSpPr>
          <p:spPr>
            <a:xfrm>
              <a:off x="-3815715" y="2551964"/>
              <a:ext cx="1330931" cy="738531"/>
            </a:xfrm>
            <a:prstGeom prst="wedgeRoundRectCallout">
              <a:avLst>
                <a:gd name="adj1" fmla="val -166646"/>
                <a:gd name="adj2" fmla="val 4029"/>
                <a:gd name="adj3" fmla="val 16667"/>
              </a:avLst>
            </a:prstGeom>
            <a:noFill/>
            <a:ln w="28575" cap="flat" cmpd="sng" algn="ctr">
              <a:solidFill>
                <a:srgbClr val="1F497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pic>
        <p:nvPicPr>
          <p:cNvPr id="56" name="Picture 4" descr="C:\Users\carmen\Desktop\paper\pics\hl.png"/>
          <p:cNvPicPr>
            <a:picLocks noChangeAspect="1" noChangeArrowheads="1"/>
          </p:cNvPicPr>
          <p:nvPr/>
        </p:nvPicPr>
        <p:blipFill>
          <a:blip r:embed="rId9"/>
          <a:srcRect/>
          <a:stretch>
            <a:fillRect/>
          </a:stretch>
        </p:blipFill>
        <p:spPr bwMode="auto">
          <a:xfrm>
            <a:off x="6392169" y="1162460"/>
            <a:ext cx="2359407" cy="1247291"/>
          </a:xfrm>
          <a:prstGeom prst="rect">
            <a:avLst/>
          </a:prstGeom>
          <a:noFill/>
        </p:spPr>
      </p:pic>
      <p:sp>
        <p:nvSpPr>
          <p:cNvPr id="57" name="Rechteck 15"/>
          <p:cNvSpPr/>
          <p:nvPr/>
        </p:nvSpPr>
        <p:spPr>
          <a:xfrm>
            <a:off x="4360885" y="1826867"/>
            <a:ext cx="2206965" cy="354236"/>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High-Level</a:t>
            </a:r>
          </a:p>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Assurance </a:t>
            </a:r>
            <a:r>
              <a:rPr lang="de-DE" sz="1100" b="1" kern="0" dirty="0">
                <a:solidFill>
                  <a:prstClr val="white"/>
                </a:solidFill>
                <a:latin typeface="Calibri"/>
              </a:rPr>
              <a:t>Argument</a:t>
            </a:r>
            <a:endParaRPr lang="en-US" sz="1100" b="1" kern="0" dirty="0">
              <a:solidFill>
                <a:prstClr val="white"/>
              </a:solidFill>
              <a:latin typeface="Calibri"/>
            </a:endParaRPr>
          </a:p>
        </p:txBody>
      </p:sp>
      <p:sp>
        <p:nvSpPr>
          <p:cNvPr id="59" name="Rounded Rectangle 58"/>
          <p:cNvSpPr/>
          <p:nvPr/>
        </p:nvSpPr>
        <p:spPr>
          <a:xfrm>
            <a:off x="6372374" y="1137650"/>
            <a:ext cx="2379202" cy="1328037"/>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6064977" y="2584468"/>
            <a:ext cx="2982416" cy="2165107"/>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5097" y="2608968"/>
            <a:ext cx="1365708" cy="744104"/>
          </a:xfrm>
          <a:prstGeom prst="rect">
            <a:avLst/>
          </a:prstGeom>
        </p:spPr>
      </p:pic>
      <p:grpSp>
        <p:nvGrpSpPr>
          <p:cNvPr id="68" name="Group 67"/>
          <p:cNvGrpSpPr/>
          <p:nvPr/>
        </p:nvGrpSpPr>
        <p:grpSpPr>
          <a:xfrm>
            <a:off x="7256223" y="4221612"/>
            <a:ext cx="1383422" cy="310260"/>
            <a:chOff x="-3532948" y="3322292"/>
            <a:chExt cx="1696236" cy="630756"/>
          </a:xfrm>
        </p:grpSpPr>
        <p:sp>
          <p:nvSpPr>
            <p:cNvPr id="63" name="Rounded Rectangle 62"/>
            <p:cNvSpPr/>
            <p:nvPr/>
          </p:nvSpPr>
          <p:spPr>
            <a:xfrm>
              <a:off x="-3532948" y="3322292"/>
              <a:ext cx="1696236" cy="630756"/>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C:\Users\carmen\Desktop\paper\pics\fct1.png"/>
            <p:cNvPicPr>
              <a:picLocks noChangeAspect="1" noChangeArrowheads="1"/>
            </p:cNvPicPr>
            <p:nvPr/>
          </p:nvPicPr>
          <p:blipFill>
            <a:blip r:embed="rId11"/>
            <a:srcRect/>
            <a:stretch>
              <a:fillRect/>
            </a:stretch>
          </p:blipFill>
          <p:spPr bwMode="auto">
            <a:xfrm>
              <a:off x="-3458688" y="3378484"/>
              <a:ext cx="1581118" cy="481415"/>
            </a:xfrm>
            <a:prstGeom prst="rect">
              <a:avLst/>
            </a:prstGeom>
            <a:noFill/>
          </p:spPr>
        </p:pic>
      </p:grpSp>
      <p:sp>
        <p:nvSpPr>
          <p:cNvPr id="62" name="Rounded Rectangle 61"/>
          <p:cNvSpPr/>
          <p:nvPr/>
        </p:nvSpPr>
        <p:spPr>
          <a:xfrm>
            <a:off x="6197566" y="3453008"/>
            <a:ext cx="2694170" cy="1139717"/>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 descr="C:\Users\carmen\Desktop\paper\pics\fct2.png"/>
          <p:cNvPicPr>
            <a:picLocks noChangeAspect="1" noChangeArrowheads="1"/>
          </p:cNvPicPr>
          <p:nvPr/>
        </p:nvPicPr>
        <p:blipFill>
          <a:blip r:embed="rId12"/>
          <a:srcRect/>
          <a:stretch>
            <a:fillRect/>
          </a:stretch>
        </p:blipFill>
        <p:spPr bwMode="auto">
          <a:xfrm>
            <a:off x="6316323" y="3532500"/>
            <a:ext cx="2508594" cy="639144"/>
          </a:xfrm>
          <a:prstGeom prst="rect">
            <a:avLst/>
          </a:prstGeom>
          <a:noFill/>
        </p:spPr>
      </p:pic>
      <p:cxnSp>
        <p:nvCxnSpPr>
          <p:cNvPr id="70" name="Straight Arrow Connector 69"/>
          <p:cNvCxnSpPr>
            <a:stCxn id="61" idx="2"/>
            <a:endCxn id="62" idx="0"/>
          </p:cNvCxnSpPr>
          <p:nvPr/>
        </p:nvCxnSpPr>
        <p:spPr>
          <a:xfrm>
            <a:off x="7147951" y="3353072"/>
            <a:ext cx="396701" cy="99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6" idx="2"/>
            <a:endCxn id="63" idx="0"/>
          </p:cNvCxnSpPr>
          <p:nvPr/>
        </p:nvCxnSpPr>
        <p:spPr>
          <a:xfrm>
            <a:off x="7570620" y="4171644"/>
            <a:ext cx="377314" cy="49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865913" y="2994224"/>
            <a:ext cx="1116613" cy="401636"/>
            <a:chOff x="-2845769" y="5293213"/>
            <a:chExt cx="1369097" cy="816524"/>
          </a:xfrm>
        </p:grpSpPr>
        <p:sp>
          <p:nvSpPr>
            <p:cNvPr id="64" name="Rounded Rectangle 63"/>
            <p:cNvSpPr/>
            <p:nvPr/>
          </p:nvSpPr>
          <p:spPr>
            <a:xfrm>
              <a:off x="-2845769" y="5293213"/>
              <a:ext cx="1369097" cy="816524"/>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10824" y="5369819"/>
              <a:ext cx="1253440" cy="619235"/>
            </a:xfrm>
            <a:prstGeom prst="rect">
              <a:avLst/>
            </a:prstGeom>
          </p:spPr>
        </p:pic>
      </p:grpSp>
      <p:cxnSp>
        <p:nvCxnSpPr>
          <p:cNvPr id="80" name="Straight Arrow Connector 79"/>
          <p:cNvCxnSpPr/>
          <p:nvPr/>
        </p:nvCxnSpPr>
        <p:spPr>
          <a:xfrm>
            <a:off x="7939948" y="3338862"/>
            <a:ext cx="106636" cy="56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Pfeil nach rechts 21"/>
          <p:cNvSpPr/>
          <p:nvPr/>
        </p:nvSpPr>
        <p:spPr>
          <a:xfrm rot="5400000">
            <a:off x="4714658" y="2870475"/>
            <a:ext cx="1619492" cy="240748"/>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83" name="Pfeil nach rechts 21"/>
          <p:cNvSpPr/>
          <p:nvPr/>
        </p:nvSpPr>
        <p:spPr>
          <a:xfrm rot="5400000">
            <a:off x="4431906" y="3625625"/>
            <a:ext cx="3188715" cy="299672"/>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84" name="Rechteck 14"/>
          <p:cNvSpPr/>
          <p:nvPr/>
        </p:nvSpPr>
        <p:spPr>
          <a:xfrm>
            <a:off x="4593595" y="3781164"/>
            <a:ext cx="1293784" cy="458413"/>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Software-related Assurance Argument</a:t>
            </a:r>
          </a:p>
        </p:txBody>
      </p:sp>
      <p:sp>
        <p:nvSpPr>
          <p:cNvPr id="85" name="Pfeil nach rechts 21"/>
          <p:cNvSpPr/>
          <p:nvPr/>
        </p:nvSpPr>
        <p:spPr>
          <a:xfrm rot="5400000">
            <a:off x="4342320" y="4680878"/>
            <a:ext cx="1127457" cy="250429"/>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cxnSp>
        <p:nvCxnSpPr>
          <p:cNvPr id="98" name="Straight Arrow Connector 97"/>
          <p:cNvCxnSpPr>
            <a:endCxn id="63" idx="1"/>
          </p:cNvCxnSpPr>
          <p:nvPr/>
        </p:nvCxnSpPr>
        <p:spPr>
          <a:xfrm>
            <a:off x="626342" y="4370447"/>
            <a:ext cx="6629881" cy="6295"/>
          </a:xfrm>
          <a:prstGeom prst="straightConnector1">
            <a:avLst/>
          </a:prstGeom>
          <a:ln w="47625">
            <a:solidFill>
              <a:srgbClr val="78307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390327" y="2998139"/>
            <a:ext cx="3440478" cy="3220"/>
          </a:xfrm>
          <a:prstGeom prst="straightConnector1">
            <a:avLst/>
          </a:prstGeom>
          <a:ln w="47625">
            <a:solidFill>
              <a:srgbClr val="78307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 Placeholder 3"/>
          <p:cNvSpPr>
            <a:spLocks noGrp="1"/>
          </p:cNvSpPr>
          <p:nvPr>
            <p:ph type="body" sz="quarter" idx="13"/>
          </p:nvPr>
        </p:nvSpPr>
        <p:spPr>
          <a:xfrm>
            <a:off x="539552" y="692696"/>
            <a:ext cx="8064000" cy="360000"/>
          </a:xfrm>
        </p:spPr>
        <p:txBody>
          <a:bodyPr/>
          <a:lstStyle/>
          <a:p>
            <a:r>
              <a:rPr lang="de-DE" dirty="0" err="1" smtClean="0">
                <a:ea typeface="ＭＳ Ｐゴシック" pitchFamily="34" charset="-128"/>
              </a:rPr>
              <a:t>Architectural</a:t>
            </a:r>
            <a:r>
              <a:rPr lang="de-DE" dirty="0" smtClean="0">
                <a:ea typeface="ＭＳ Ｐゴシック" pitchFamily="34" charset="-128"/>
              </a:rPr>
              <a:t> </a:t>
            </a:r>
            <a:r>
              <a:rPr lang="de-DE" dirty="0" err="1" smtClean="0">
                <a:ea typeface="ＭＳ Ｐゴシック" pitchFamily="34" charset="-128"/>
              </a:rPr>
              <a:t>Refinement</a:t>
            </a:r>
            <a:r>
              <a:rPr lang="de-DE" dirty="0" smtClean="0">
                <a:ea typeface="ＭＳ Ｐゴシック" pitchFamily="34" charset="-128"/>
              </a:rPr>
              <a:t> </a:t>
            </a:r>
            <a:r>
              <a:rPr lang="de-DE" dirty="0" err="1" smtClean="0">
                <a:ea typeface="ＭＳ Ｐゴシック" pitchFamily="34" charset="-128"/>
              </a:rPr>
              <a:t>by</a:t>
            </a:r>
            <a:r>
              <a:rPr lang="de-DE" dirty="0" smtClean="0">
                <a:ea typeface="ＭＳ Ｐゴシック" pitchFamily="34" charset="-128"/>
              </a:rPr>
              <a:t> </a:t>
            </a:r>
            <a:r>
              <a:rPr lang="de-DE" dirty="0" err="1">
                <a:ea typeface="ＭＳ Ｐゴシック" pitchFamily="34" charset="-128"/>
              </a:rPr>
              <a:t>M</a:t>
            </a:r>
            <a:r>
              <a:rPr lang="de-DE" dirty="0" err="1" smtClean="0">
                <a:ea typeface="ＭＳ Ｐゴシック" pitchFamily="34" charset="-128"/>
              </a:rPr>
              <a:t>eans</a:t>
            </a:r>
            <a:r>
              <a:rPr lang="de-DE" dirty="0" smtClean="0">
                <a:ea typeface="ＭＳ Ｐゴシック" pitchFamily="34" charset="-128"/>
              </a:rPr>
              <a:t> </a:t>
            </a:r>
            <a:r>
              <a:rPr lang="de-DE" dirty="0" err="1" smtClean="0">
                <a:ea typeface="ＭＳ Ｐゴシック" pitchFamily="34" charset="-128"/>
              </a:rPr>
              <a:t>of</a:t>
            </a:r>
            <a:r>
              <a:rPr lang="de-DE" dirty="0" smtClean="0">
                <a:ea typeface="ＭＳ Ｐゴシック" pitchFamily="34" charset="-128"/>
              </a:rPr>
              <a:t> TMR Transformation</a:t>
            </a:r>
            <a:endParaRPr lang="en-US" dirty="0"/>
          </a:p>
        </p:txBody>
      </p:sp>
      <p:sp>
        <p:nvSpPr>
          <p:cNvPr id="69" name="Pfeil nach rechts 21"/>
          <p:cNvSpPr/>
          <p:nvPr/>
        </p:nvSpPr>
        <p:spPr>
          <a:xfrm rot="5400000">
            <a:off x="2231259" y="2870475"/>
            <a:ext cx="1619492" cy="240748"/>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71" name="Pfeil nach rechts 21"/>
          <p:cNvSpPr/>
          <p:nvPr/>
        </p:nvSpPr>
        <p:spPr>
          <a:xfrm rot="5400000">
            <a:off x="1948507" y="3625625"/>
            <a:ext cx="3188715" cy="299672"/>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72" name="Rounded Rectangle 71"/>
          <p:cNvSpPr/>
          <p:nvPr/>
        </p:nvSpPr>
        <p:spPr>
          <a:xfrm>
            <a:off x="871355" y="3573319"/>
            <a:ext cx="1885733" cy="816524"/>
          </a:xfrm>
          <a:prstGeom prst="roundRect">
            <a:avLst/>
          </a:prstGeom>
          <a:noFill/>
          <a:ln>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hteck 14"/>
          <p:cNvSpPr/>
          <p:nvPr/>
        </p:nvSpPr>
        <p:spPr>
          <a:xfrm>
            <a:off x="2110196" y="3781164"/>
            <a:ext cx="1293784" cy="458413"/>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Component Architecture</a:t>
            </a:r>
          </a:p>
        </p:txBody>
      </p:sp>
      <p:cxnSp>
        <p:nvCxnSpPr>
          <p:cNvPr id="75" name="Straight Arrow Connector 74"/>
          <p:cNvCxnSpPr/>
          <p:nvPr/>
        </p:nvCxnSpPr>
        <p:spPr>
          <a:xfrm>
            <a:off x="1547664" y="3456827"/>
            <a:ext cx="4696929" cy="33256"/>
          </a:xfrm>
          <a:prstGeom prst="straightConnector1">
            <a:avLst/>
          </a:prstGeom>
          <a:ln w="47625">
            <a:solidFill>
              <a:srgbClr val="78307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2757088" y="3315470"/>
            <a:ext cx="3699799" cy="318244"/>
          </a:xfrm>
          <a:prstGeom prst="straightConnector1">
            <a:avLst/>
          </a:prstGeom>
          <a:ln w="47625">
            <a:solidFill>
              <a:srgbClr val="78307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57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620728"/>
            <a:ext cx="8064000" cy="360000"/>
          </a:xfrm>
        </p:spPr>
        <p:txBody>
          <a:bodyPr/>
          <a:lstStyle/>
          <a:p>
            <a:r>
              <a:rPr lang="de-DE" sz="2400" dirty="0">
                <a:solidFill>
                  <a:schemeClr val="tx2"/>
                </a:solidFill>
                <a:latin typeface="+mn-lt"/>
                <a:ea typeface="ＭＳ Ｐゴシック" pitchFamily="34" charset="-128"/>
              </a:rPr>
              <a:t> </a:t>
            </a:r>
            <a:r>
              <a:rPr lang="de-DE" sz="2400" dirty="0" smtClean="0">
                <a:solidFill>
                  <a:schemeClr val="tx2"/>
                </a:solidFill>
                <a:latin typeface="+mn-lt"/>
                <a:ea typeface="ＭＳ Ｐゴシック" pitchFamily="34" charset="-128"/>
              </a:rPr>
              <a:t>MILS </a:t>
            </a:r>
            <a:r>
              <a:rPr lang="de-DE" sz="2400" dirty="0" err="1" smtClean="0">
                <a:solidFill>
                  <a:schemeClr val="tx2"/>
                </a:solidFill>
                <a:latin typeface="+mn-lt"/>
                <a:ea typeface="ＭＳ Ｐゴシック" pitchFamily="34" charset="-128"/>
              </a:rPr>
              <a:t>Architectural</a:t>
            </a:r>
            <a:r>
              <a:rPr lang="de-DE" sz="2400" dirty="0" smtClean="0">
                <a:solidFill>
                  <a:schemeClr val="tx2"/>
                </a:solidFill>
                <a:latin typeface="+mn-lt"/>
                <a:ea typeface="ＭＳ Ｐゴシック" pitchFamily="34" charset="-128"/>
              </a:rPr>
              <a:t> Assurance Case Pattern</a:t>
            </a:r>
            <a:endParaRPr lang="en-US" sz="2400" dirty="0">
              <a:solidFill>
                <a:schemeClr val="tx2"/>
              </a:solidFill>
              <a:latin typeface="+mn-lt"/>
              <a:ea typeface="ＭＳ Ｐゴシック" pitchFamily="34" charset="-128"/>
            </a:endParaRPr>
          </a:p>
        </p:txBody>
      </p:sp>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12</a:t>
            </a:fld>
            <a:endParaRPr lang="de-DE"/>
          </a:p>
        </p:txBody>
      </p:sp>
      <p:sp>
        <p:nvSpPr>
          <p:cNvPr id="58" name="Title 1"/>
          <p:cNvSpPr txBox="1">
            <a:spLocks/>
          </p:cNvSpPr>
          <p:nvPr/>
        </p:nvSpPr>
        <p:spPr bwMode="auto">
          <a:xfrm>
            <a:off x="612456" y="116672"/>
            <a:ext cx="8064000" cy="36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800">
                <a:solidFill>
                  <a:schemeClr val="tx1"/>
                </a:solidFill>
                <a:latin typeface="Arial" charset="0"/>
                <a:ea typeface="ＭＳ Ｐゴシック" charset="-128"/>
              </a:defRPr>
            </a:lvl6pPr>
            <a:lvl7pPr marL="914400" algn="l" rtl="0" fontAlgn="base">
              <a:spcBef>
                <a:spcPct val="0"/>
              </a:spcBef>
              <a:spcAft>
                <a:spcPct val="0"/>
              </a:spcAft>
              <a:defRPr sz="2800">
                <a:solidFill>
                  <a:schemeClr val="tx1"/>
                </a:solidFill>
                <a:latin typeface="Arial" charset="0"/>
                <a:ea typeface="ＭＳ Ｐゴシック" charset="-128"/>
              </a:defRPr>
            </a:lvl7pPr>
            <a:lvl8pPr marL="1371600" algn="l" rtl="0" fontAlgn="base">
              <a:spcBef>
                <a:spcPct val="0"/>
              </a:spcBef>
              <a:spcAft>
                <a:spcPct val="0"/>
              </a:spcAft>
              <a:defRPr sz="2800">
                <a:solidFill>
                  <a:schemeClr val="tx1"/>
                </a:solidFill>
                <a:latin typeface="Arial" charset="0"/>
                <a:ea typeface="ＭＳ Ｐゴシック" charset="-128"/>
              </a:defRPr>
            </a:lvl8pPr>
            <a:lvl9pPr marL="1828800" algn="l" rtl="0" fontAlgn="base">
              <a:spcBef>
                <a:spcPct val="0"/>
              </a:spcBef>
              <a:spcAft>
                <a:spcPct val="0"/>
              </a:spcAft>
              <a:defRPr sz="2800">
                <a:solidFill>
                  <a:schemeClr val="tx1"/>
                </a:solidFill>
                <a:latin typeface="Arial" charset="0"/>
                <a:ea typeface="ＭＳ Ｐゴシック" charset="-128"/>
              </a:defRPr>
            </a:lvl9pPr>
          </a:lstStyle>
          <a:p>
            <a:r>
              <a:rPr lang="de-DE" dirty="0" err="1" smtClean="0"/>
              <a:t>Example</a:t>
            </a:r>
            <a:r>
              <a:rPr lang="de-DE" dirty="0" smtClean="0"/>
              <a:t> 3</a:t>
            </a:r>
            <a:endParaRPr lang="en-US" dirty="0"/>
          </a:p>
        </p:txBody>
      </p:sp>
      <p:sp>
        <p:nvSpPr>
          <p:cNvPr id="59" name="Rechteck 67"/>
          <p:cNvSpPr/>
          <p:nvPr/>
        </p:nvSpPr>
        <p:spPr>
          <a:xfrm>
            <a:off x="667982" y="1464973"/>
            <a:ext cx="8061519" cy="2012859"/>
          </a:xfrm>
          <a:prstGeom prst="rect">
            <a:avLst/>
          </a:prstGeom>
        </p:spPr>
        <p:txBody>
          <a:bodyPr wrap="square">
            <a:spAutoFit/>
          </a:bodyPr>
          <a:lstStyle/>
          <a:p>
            <a:pPr>
              <a:lnSpc>
                <a:spcPct val="80000"/>
              </a:lnSpc>
              <a:spcBef>
                <a:spcPct val="20000"/>
              </a:spcBef>
            </a:pPr>
            <a:endParaRPr lang="en-US" altLang="de-DE" sz="1600" dirty="0"/>
          </a:p>
          <a:p>
            <a:pPr marL="285750" indent="-285750">
              <a:lnSpc>
                <a:spcPct val="80000"/>
              </a:lnSpc>
              <a:spcBef>
                <a:spcPct val="20000"/>
              </a:spcBef>
              <a:buFont typeface="Wingdings" panose="05000000000000000000" pitchFamily="2" charset="2"/>
              <a:buChar char="§"/>
            </a:pPr>
            <a:endParaRPr lang="de-DE" sz="1600" dirty="0" smtClean="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a:p>
            <a:pPr>
              <a:lnSpc>
                <a:spcPct val="80000"/>
              </a:lnSpc>
              <a:spcBef>
                <a:spcPct val="20000"/>
              </a:spcBef>
            </a:pPr>
            <a:endParaRPr lang="de-DE" sz="1600" dirty="0" smtClean="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a:p>
            <a:pPr>
              <a:lnSpc>
                <a:spcPct val="80000"/>
              </a:lnSpc>
              <a:spcBef>
                <a:spcPct val="20000"/>
              </a:spcBef>
            </a:pPr>
            <a:endParaRPr lang="de-DE" sz="1600" dirty="0" smtClean="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p:txBody>
      </p:sp>
      <p:grpSp>
        <p:nvGrpSpPr>
          <p:cNvPr id="60" name="Gruppieren 74"/>
          <p:cNvGrpSpPr/>
          <p:nvPr/>
        </p:nvGrpSpPr>
        <p:grpSpPr>
          <a:xfrm>
            <a:off x="637530" y="1232748"/>
            <a:ext cx="8196920" cy="4880911"/>
            <a:chOff x="436580" y="1495175"/>
            <a:chExt cx="8493223" cy="4880911"/>
          </a:xfrm>
        </p:grpSpPr>
        <p:sp>
          <p:nvSpPr>
            <p:cNvPr id="61" name="Abgerundetes Rechteck 78"/>
            <p:cNvSpPr/>
            <p:nvPr/>
          </p:nvSpPr>
          <p:spPr bwMode="auto">
            <a:xfrm>
              <a:off x="436580" y="3962412"/>
              <a:ext cx="914400" cy="799070"/>
            </a:xfrm>
            <a:prstGeom prst="round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Verdana" pitchFamily="34" charset="0"/>
                </a:rPr>
                <a:t>MILS</a:t>
              </a:r>
            </a:p>
            <a:p>
              <a:pPr marL="0" marR="0" indent="0" algn="l" defTabSz="914400" rtl="0" eaLnBrk="0" fontAlgn="base" latinLnBrk="0" hangingPunct="0">
                <a:lnSpc>
                  <a:spcPct val="100000"/>
                </a:lnSpc>
                <a:spcBef>
                  <a:spcPct val="0"/>
                </a:spcBef>
                <a:spcAft>
                  <a:spcPct val="0"/>
                </a:spcAft>
                <a:buClrTx/>
                <a:buSzTx/>
                <a:buFontTx/>
                <a:buNone/>
                <a:tabLst/>
              </a:pPr>
              <a:r>
                <a:rPr lang="de-DE" dirty="0" smtClean="0"/>
                <a:t>AADL</a:t>
              </a:r>
              <a:endParaRPr kumimoji="0" lang="de-DE" sz="1800" b="0" i="0" u="none" strike="noStrike" cap="none" normalizeH="0" baseline="0" dirty="0" smtClean="0">
                <a:ln>
                  <a:noFill/>
                </a:ln>
                <a:solidFill>
                  <a:schemeClr val="tx1"/>
                </a:solidFill>
                <a:effectLst/>
                <a:latin typeface="Verdana" pitchFamily="34" charset="0"/>
              </a:endParaRPr>
            </a:p>
          </p:txBody>
        </p:sp>
        <p:sp>
          <p:nvSpPr>
            <p:cNvPr id="62" name="Abgerundetes Rechteck 79"/>
            <p:cNvSpPr/>
            <p:nvPr/>
          </p:nvSpPr>
          <p:spPr bwMode="auto">
            <a:xfrm>
              <a:off x="2784379" y="2191283"/>
              <a:ext cx="1429288" cy="609594"/>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accent2"/>
                  </a:solidFill>
                  <a:effectLst/>
                  <a:latin typeface="Verdana" pitchFamily="34" charset="0"/>
                </a:rPr>
                <a:t>Performance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accent2"/>
                  </a:solidFill>
                  <a:effectLst/>
                  <a:latin typeface="Verdana" pitchFamily="34" charset="0"/>
                </a:rPr>
                <a:t>Analysis</a:t>
              </a:r>
            </a:p>
          </p:txBody>
        </p:sp>
        <p:sp>
          <p:nvSpPr>
            <p:cNvPr id="63" name="Abgerundetes Rechteck 80"/>
            <p:cNvSpPr/>
            <p:nvPr/>
          </p:nvSpPr>
          <p:spPr bwMode="auto">
            <a:xfrm>
              <a:off x="1758752" y="3962412"/>
              <a:ext cx="914400" cy="799070"/>
            </a:xfrm>
            <a:prstGeom prst="round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Verdana" pitchFamily="34" charset="0"/>
                </a:rPr>
                <a:t>MILS</a:t>
              </a:r>
            </a:p>
            <a:p>
              <a:pPr marL="0" marR="0" indent="0" algn="l" defTabSz="914400" rtl="0" eaLnBrk="0" fontAlgn="base" latinLnBrk="0" hangingPunct="0">
                <a:lnSpc>
                  <a:spcPct val="100000"/>
                </a:lnSpc>
                <a:spcBef>
                  <a:spcPct val="0"/>
                </a:spcBef>
                <a:spcAft>
                  <a:spcPct val="0"/>
                </a:spcAft>
                <a:buClrTx/>
                <a:buSzTx/>
                <a:buFontTx/>
                <a:buNone/>
                <a:tabLst/>
              </a:pPr>
              <a:r>
                <a:rPr lang="de-DE" dirty="0" smtClean="0"/>
                <a:t>AADL</a:t>
              </a:r>
              <a:endParaRPr kumimoji="0" lang="de-DE" sz="1800" b="0" i="0" u="none" strike="noStrike" cap="none" normalizeH="0" baseline="0" dirty="0" smtClean="0">
                <a:ln>
                  <a:noFill/>
                </a:ln>
                <a:solidFill>
                  <a:schemeClr val="tx1"/>
                </a:solidFill>
                <a:effectLst/>
                <a:latin typeface="Verdana" pitchFamily="34" charset="0"/>
              </a:endParaRPr>
            </a:p>
          </p:txBody>
        </p:sp>
        <p:cxnSp>
          <p:nvCxnSpPr>
            <p:cNvPr id="64" name="Gerade Verbindung mit Pfeil 81"/>
            <p:cNvCxnSpPr>
              <a:stCxn id="61" idx="3"/>
              <a:endCxn id="63" idx="1"/>
            </p:cNvCxnSpPr>
            <p:nvPr/>
          </p:nvCxnSpPr>
          <p:spPr bwMode="auto">
            <a:xfrm>
              <a:off x="1350980" y="4361947"/>
              <a:ext cx="407772"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5" name="Abgerundetes Rechteck 83"/>
            <p:cNvSpPr/>
            <p:nvPr/>
          </p:nvSpPr>
          <p:spPr bwMode="auto">
            <a:xfrm>
              <a:off x="3041823" y="3962412"/>
              <a:ext cx="914400" cy="799070"/>
            </a:xfrm>
            <a:prstGeom prst="round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Verdana" pitchFamily="34" charset="0"/>
                </a:rPr>
                <a:t>MILS</a:t>
              </a:r>
            </a:p>
            <a:p>
              <a:pPr marL="0" marR="0" indent="0" algn="l" defTabSz="914400" rtl="0" eaLnBrk="0" fontAlgn="base" latinLnBrk="0" hangingPunct="0">
                <a:lnSpc>
                  <a:spcPct val="100000"/>
                </a:lnSpc>
                <a:spcBef>
                  <a:spcPct val="0"/>
                </a:spcBef>
                <a:spcAft>
                  <a:spcPct val="0"/>
                </a:spcAft>
                <a:buClrTx/>
                <a:buSzTx/>
                <a:buFontTx/>
                <a:buNone/>
                <a:tabLst/>
              </a:pPr>
              <a:r>
                <a:rPr lang="de-DE" dirty="0" smtClean="0"/>
                <a:t>AADL</a:t>
              </a:r>
              <a:endParaRPr kumimoji="0" lang="de-DE" sz="1800" b="0" i="0" u="none" strike="noStrike" cap="none" normalizeH="0" baseline="0" dirty="0" smtClean="0">
                <a:ln>
                  <a:noFill/>
                </a:ln>
                <a:solidFill>
                  <a:schemeClr val="tx1"/>
                </a:solidFill>
                <a:effectLst/>
                <a:latin typeface="Verdana" pitchFamily="34" charset="0"/>
              </a:endParaRPr>
            </a:p>
          </p:txBody>
        </p:sp>
        <p:cxnSp>
          <p:nvCxnSpPr>
            <p:cNvPr id="66" name="Gerade Verbindung mit Pfeil 85"/>
            <p:cNvCxnSpPr>
              <a:stCxn id="63" idx="3"/>
              <a:endCxn id="65" idx="1"/>
            </p:cNvCxnSpPr>
            <p:nvPr/>
          </p:nvCxnSpPr>
          <p:spPr bwMode="auto">
            <a:xfrm>
              <a:off x="2673152" y="4361947"/>
              <a:ext cx="368671"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7" name="Abgerundetes Rechteck 86"/>
            <p:cNvSpPr/>
            <p:nvPr/>
          </p:nvSpPr>
          <p:spPr bwMode="auto">
            <a:xfrm>
              <a:off x="1480724" y="2183045"/>
              <a:ext cx="1192428" cy="601349"/>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err="1" smtClean="0">
                  <a:solidFill>
                    <a:schemeClr val="accent2"/>
                  </a:solidFill>
                </a:rPr>
                <a:t>Safety</a:t>
              </a:r>
              <a:r>
                <a:rPr kumimoji="0" lang="de-DE" sz="1400" b="0" i="0" u="none" strike="noStrike" cap="none" normalizeH="0" baseline="0" dirty="0" smtClean="0">
                  <a:ln>
                    <a:noFill/>
                  </a:ln>
                  <a:solidFill>
                    <a:schemeClr val="accent2"/>
                  </a:solidFill>
                  <a:effectLst/>
                </a:rPr>
                <a:t> Analysis</a:t>
              </a:r>
            </a:p>
          </p:txBody>
        </p:sp>
        <p:cxnSp>
          <p:nvCxnSpPr>
            <p:cNvPr id="69" name="Gewinkelte Verbindung 87"/>
            <p:cNvCxnSpPr/>
            <p:nvPr/>
          </p:nvCxnSpPr>
          <p:spPr bwMode="auto">
            <a:xfrm rot="5400000">
              <a:off x="1759781" y="3101552"/>
              <a:ext cx="634318" cy="12700"/>
            </a:xfrm>
            <a:prstGeom prst="bentConnector3">
              <a:avLst>
                <a:gd name="adj1" fmla="val 50000"/>
              </a:avLst>
            </a:prstGeom>
            <a:solidFill>
              <a:schemeClr val="accent1"/>
            </a:solidFill>
            <a:ln w="38100" cap="flat" cmpd="sng" algn="ctr">
              <a:solidFill>
                <a:schemeClr val="tx2"/>
              </a:solidFill>
              <a:prstDash val="solid"/>
              <a:round/>
              <a:headEnd type="none" w="med" len="med"/>
              <a:tailEnd type="arrow"/>
            </a:ln>
            <a:effectLst/>
          </p:spPr>
        </p:cxnSp>
        <p:sp>
          <p:nvSpPr>
            <p:cNvPr id="70" name="Abgerundetes Rechteck 88"/>
            <p:cNvSpPr/>
            <p:nvPr/>
          </p:nvSpPr>
          <p:spPr bwMode="auto">
            <a:xfrm>
              <a:off x="4979773" y="2982097"/>
              <a:ext cx="3950030" cy="2817361"/>
            </a:xfrm>
            <a:prstGeom prst="roundRect">
              <a:avLst/>
            </a:prstGeom>
            <a:solidFill>
              <a:schemeClr val="accent3">
                <a:lumMod val="20000"/>
                <a:lumOff val="80000"/>
                <a:alpha val="32000"/>
              </a:schemeClr>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a:latin typeface="Verdana" pitchFamily="34" charset="0"/>
              </a:endParaRPr>
            </a:p>
            <a:p>
              <a:endParaRPr lang="de-DE" dirty="0"/>
            </a:p>
            <a:p>
              <a:r>
                <a:rPr lang="de-DE" sz="1600" dirty="0" smtClean="0"/>
                <a:t>          </a:t>
              </a:r>
              <a:r>
                <a:rPr lang="de-DE" sz="1600" b="1" dirty="0" smtClean="0"/>
                <a:t>D-M</a:t>
              </a:r>
              <a:r>
                <a:rPr lang="de-DE" sz="1600" b="1" dirty="0" smtClean="0">
                  <a:solidFill>
                    <a:schemeClr val="accent2"/>
                  </a:solidFill>
                </a:rPr>
                <a:t>LS Technical </a:t>
              </a:r>
              <a:r>
                <a:rPr lang="de-DE" sz="1600" b="1" dirty="0" err="1">
                  <a:solidFill>
                    <a:schemeClr val="accent2"/>
                  </a:solidFill>
                </a:rPr>
                <a:t>Platform</a:t>
              </a:r>
              <a:endParaRPr lang="de-DE" sz="1600" b="1" dirty="0">
                <a:solidFill>
                  <a:schemeClr val="accent2"/>
                </a:solidFill>
              </a:endParaRPr>
            </a:p>
          </p:txBody>
        </p:sp>
        <p:sp>
          <p:nvSpPr>
            <p:cNvPr id="71" name="Abgerundetes Rechteck 92"/>
            <p:cNvSpPr/>
            <p:nvPr/>
          </p:nvSpPr>
          <p:spPr bwMode="auto">
            <a:xfrm>
              <a:off x="5346356" y="4522590"/>
              <a:ext cx="1017374" cy="444833"/>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accent2"/>
                  </a:solidFill>
                  <a:effectLst/>
                  <a:latin typeface="Verdana" pitchFamily="34" charset="0"/>
                </a:rPr>
                <a:t>Node1</a:t>
              </a:r>
            </a:p>
          </p:txBody>
        </p:sp>
        <p:sp>
          <p:nvSpPr>
            <p:cNvPr id="72" name="Abgerundetes Rechteck 98"/>
            <p:cNvSpPr/>
            <p:nvPr/>
          </p:nvSpPr>
          <p:spPr bwMode="auto">
            <a:xfrm>
              <a:off x="6584263" y="4553642"/>
              <a:ext cx="1017374" cy="444833"/>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accent2"/>
                  </a:solidFill>
                  <a:effectLst/>
                  <a:latin typeface="Verdana" pitchFamily="34" charset="0"/>
                </a:rPr>
                <a:t>Node2</a:t>
              </a:r>
            </a:p>
          </p:txBody>
        </p:sp>
        <p:sp>
          <p:nvSpPr>
            <p:cNvPr id="73" name="Abgerundetes Rechteck 99"/>
            <p:cNvSpPr/>
            <p:nvPr/>
          </p:nvSpPr>
          <p:spPr bwMode="auto">
            <a:xfrm>
              <a:off x="7827832" y="4539065"/>
              <a:ext cx="1017374" cy="444833"/>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accent2"/>
                  </a:solidFill>
                  <a:effectLst/>
                  <a:latin typeface="Verdana" pitchFamily="34" charset="0"/>
                </a:rPr>
                <a:t>Node3</a:t>
              </a:r>
            </a:p>
          </p:txBody>
        </p:sp>
        <p:cxnSp>
          <p:nvCxnSpPr>
            <p:cNvPr id="74" name="Gewinkelte Verbindung 100"/>
            <p:cNvCxnSpPr>
              <a:stCxn id="71" idx="2"/>
            </p:cNvCxnSpPr>
            <p:nvPr/>
          </p:nvCxnSpPr>
          <p:spPr bwMode="auto">
            <a:xfrm rot="16200000" flipH="1">
              <a:off x="5668147" y="5154319"/>
              <a:ext cx="373794" cy="2"/>
            </a:xfrm>
            <a:prstGeom prst="bentConnector3">
              <a:avLst/>
            </a:prstGeom>
            <a:solidFill>
              <a:schemeClr val="accent1"/>
            </a:solidFill>
            <a:ln w="38100" cap="flat" cmpd="sng" algn="ctr">
              <a:solidFill>
                <a:schemeClr val="tx2"/>
              </a:solidFill>
              <a:prstDash val="solid"/>
              <a:round/>
              <a:headEnd type="none" w="med" len="med"/>
              <a:tailEnd type="arrow"/>
            </a:ln>
            <a:effectLst/>
          </p:spPr>
        </p:cxnSp>
        <p:cxnSp>
          <p:nvCxnSpPr>
            <p:cNvPr id="76" name="Gerade Verbindung 109"/>
            <p:cNvCxnSpPr/>
            <p:nvPr/>
          </p:nvCxnSpPr>
          <p:spPr bwMode="auto">
            <a:xfrm>
              <a:off x="5202188" y="5360794"/>
              <a:ext cx="35052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77" name="Gewinkelte Verbindung 110"/>
            <p:cNvCxnSpPr/>
            <p:nvPr/>
          </p:nvCxnSpPr>
          <p:spPr bwMode="auto">
            <a:xfrm rot="16200000" flipH="1">
              <a:off x="1095079" y="2436852"/>
              <a:ext cx="626080" cy="1337637"/>
            </a:xfrm>
            <a:prstGeom prst="bentConnector3">
              <a:avLst>
                <a:gd name="adj1" fmla="val 50000"/>
              </a:avLst>
            </a:prstGeom>
            <a:solidFill>
              <a:schemeClr val="accent1"/>
            </a:solidFill>
            <a:ln w="38100" cap="flat" cmpd="sng" algn="ctr">
              <a:solidFill>
                <a:schemeClr val="tx2"/>
              </a:solidFill>
              <a:prstDash val="solid"/>
              <a:round/>
              <a:headEnd type="none" w="med" len="med"/>
              <a:tailEnd type="arrow"/>
            </a:ln>
            <a:effectLst/>
          </p:spPr>
        </p:cxnSp>
        <p:cxnSp>
          <p:nvCxnSpPr>
            <p:cNvPr id="78" name="Gewinkelte Verbindung 111"/>
            <p:cNvCxnSpPr>
              <a:stCxn id="62" idx="2"/>
            </p:cNvCxnSpPr>
            <p:nvPr/>
          </p:nvCxnSpPr>
          <p:spPr bwMode="auto">
            <a:xfrm rot="5400000">
              <a:off x="2479064" y="2398752"/>
              <a:ext cx="617834" cy="1422085"/>
            </a:xfrm>
            <a:prstGeom prst="bentConnector3">
              <a:avLst>
                <a:gd name="adj1" fmla="val 50000"/>
              </a:avLst>
            </a:prstGeom>
            <a:solidFill>
              <a:schemeClr val="accent1"/>
            </a:solidFill>
            <a:ln w="38100" cap="flat" cmpd="sng" algn="ctr">
              <a:solidFill>
                <a:schemeClr val="tx2"/>
              </a:solidFill>
              <a:prstDash val="solid"/>
              <a:round/>
              <a:headEnd type="none" w="med" len="med"/>
              <a:tailEnd type="arrow"/>
            </a:ln>
            <a:effectLst/>
          </p:spPr>
        </p:cxnSp>
        <p:sp>
          <p:nvSpPr>
            <p:cNvPr id="83" name="Abgerundetes Rechteck 124"/>
            <p:cNvSpPr/>
            <p:nvPr/>
          </p:nvSpPr>
          <p:spPr bwMode="auto">
            <a:xfrm>
              <a:off x="5305166" y="3880022"/>
              <a:ext cx="3498850" cy="481925"/>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err="1" smtClean="0">
                  <a:solidFill>
                    <a:schemeClr val="accent2"/>
                  </a:solidFill>
                </a:rPr>
                <a:t>Configurations</a:t>
              </a:r>
              <a:r>
                <a:rPr lang="de-DE" sz="1400" dirty="0" smtClean="0">
                  <a:solidFill>
                    <a:schemeClr val="accent2"/>
                  </a:solidFill>
                </a:rPr>
                <a:t> / </a:t>
              </a:r>
              <a:r>
                <a:rPr lang="de-DE" sz="1400" dirty="0" err="1" smtClean="0">
                  <a:solidFill>
                    <a:schemeClr val="accent2"/>
                  </a:solidFill>
                </a:rPr>
                <a:t>Schedules</a:t>
              </a:r>
              <a:r>
                <a:rPr lang="de-DE" sz="1400" dirty="0" smtClean="0">
                  <a:solidFill>
                    <a:schemeClr val="accent2"/>
                  </a:solidFill>
                </a:rPr>
                <a:t> / Communication </a:t>
              </a:r>
              <a:r>
                <a:rPr lang="de-DE" sz="1400" dirty="0" err="1" smtClean="0">
                  <a:solidFill>
                    <a:schemeClr val="accent2"/>
                  </a:solidFill>
                </a:rPr>
                <a:t>Routes</a:t>
              </a:r>
              <a:endParaRPr kumimoji="0" lang="de-DE" sz="1400" b="0" i="0" u="none" strike="noStrike" cap="none" normalizeH="0" baseline="0" dirty="0" smtClean="0">
                <a:ln>
                  <a:noFill/>
                </a:ln>
                <a:solidFill>
                  <a:schemeClr val="accent2"/>
                </a:solidFill>
                <a:effectLst/>
              </a:endParaRPr>
            </a:p>
          </p:txBody>
        </p:sp>
        <p:cxnSp>
          <p:nvCxnSpPr>
            <p:cNvPr id="85" name="Gewinkelte Verbindung 126"/>
            <p:cNvCxnSpPr>
              <a:endCxn id="83" idx="1"/>
            </p:cNvCxnSpPr>
            <p:nvPr/>
          </p:nvCxnSpPr>
          <p:spPr bwMode="auto">
            <a:xfrm flipV="1">
              <a:off x="4051953" y="4120985"/>
              <a:ext cx="1253213" cy="129748"/>
            </a:xfrm>
            <a:prstGeom prst="bentConnector3">
              <a:avLst>
                <a:gd name="adj1" fmla="val 50000"/>
              </a:avLst>
            </a:prstGeom>
            <a:solidFill>
              <a:schemeClr val="accent1"/>
            </a:solidFill>
            <a:ln w="38100" cap="flat" cmpd="sng" algn="ctr">
              <a:solidFill>
                <a:schemeClr val="tx2"/>
              </a:solidFill>
              <a:prstDash val="solid"/>
              <a:round/>
              <a:headEnd type="none" w="med" len="med"/>
              <a:tailEnd type="arrow"/>
            </a:ln>
            <a:effectLst/>
          </p:spPr>
        </p:cxnSp>
        <p:sp>
          <p:nvSpPr>
            <p:cNvPr id="90" name="Abgerundetes Rechteck 127"/>
            <p:cNvSpPr/>
            <p:nvPr/>
          </p:nvSpPr>
          <p:spPr bwMode="auto">
            <a:xfrm>
              <a:off x="3310466" y="5494661"/>
              <a:ext cx="1477557" cy="814660"/>
            </a:xfrm>
            <a:prstGeom prst="round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400" dirty="0" smtClean="0">
                  <a:solidFill>
                    <a:schemeClr val="accent2"/>
                  </a:solidFill>
                </a:rPr>
                <a:t>MILS </a:t>
              </a:r>
              <a:r>
                <a:rPr lang="de-DE" sz="1400" dirty="0" err="1" smtClean="0">
                  <a:solidFill>
                    <a:schemeClr val="accent2"/>
                  </a:solidFill>
                </a:rPr>
                <a:t>Platform</a:t>
              </a:r>
              <a:endParaRPr lang="de-DE" sz="1400" dirty="0">
                <a:solidFill>
                  <a:schemeClr val="accent2"/>
                </a:solidFill>
              </a:endParaRPr>
            </a:p>
            <a:p>
              <a:pPr algn="ctr" eaLnBrk="0" fontAlgn="base" hangingPunct="0">
                <a:spcBef>
                  <a:spcPct val="0"/>
                </a:spcBef>
                <a:spcAft>
                  <a:spcPct val="0"/>
                </a:spcAft>
              </a:pPr>
              <a:r>
                <a:rPr lang="de-DE" sz="1400" dirty="0" err="1">
                  <a:solidFill>
                    <a:schemeClr val="accent2"/>
                  </a:solidFill>
                </a:rPr>
                <a:t>Configuration</a:t>
              </a:r>
              <a:endParaRPr lang="de-DE" sz="1400" dirty="0">
                <a:solidFill>
                  <a:schemeClr val="accent2"/>
                </a:solidFill>
              </a:endParaRPr>
            </a:p>
            <a:p>
              <a:pPr algn="ctr" eaLnBrk="0" fontAlgn="base" hangingPunct="0">
                <a:spcBef>
                  <a:spcPct val="0"/>
                </a:spcBef>
                <a:spcAft>
                  <a:spcPct val="0"/>
                </a:spcAft>
              </a:pPr>
              <a:r>
                <a:rPr lang="de-DE" sz="1400" dirty="0">
                  <a:solidFill>
                    <a:schemeClr val="accent2"/>
                  </a:solidFill>
                </a:rPr>
                <a:t>Compiler</a:t>
              </a:r>
            </a:p>
          </p:txBody>
        </p:sp>
        <p:cxnSp>
          <p:nvCxnSpPr>
            <p:cNvPr id="91" name="Gerade Verbindung 128"/>
            <p:cNvCxnSpPr>
              <a:endCxn id="90" idx="0"/>
            </p:cNvCxnSpPr>
            <p:nvPr/>
          </p:nvCxnSpPr>
          <p:spPr bwMode="auto">
            <a:xfrm flipH="1">
              <a:off x="4049245" y="4250752"/>
              <a:ext cx="449927" cy="1243909"/>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92" name="Abgerundetes Rechteck 129"/>
            <p:cNvSpPr/>
            <p:nvPr/>
          </p:nvSpPr>
          <p:spPr bwMode="auto">
            <a:xfrm>
              <a:off x="5319590" y="3167460"/>
              <a:ext cx="941171" cy="605470"/>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smtClean="0"/>
                <a:t>App A</a:t>
              </a:r>
            </a:p>
            <a:p>
              <a:pPr marL="0" marR="0" indent="0" algn="l" defTabSz="914400" rtl="0" eaLnBrk="0" fontAlgn="base" latinLnBrk="0" hangingPunct="0">
                <a:lnSpc>
                  <a:spcPct val="100000"/>
                </a:lnSpc>
                <a:spcBef>
                  <a:spcPct val="0"/>
                </a:spcBef>
                <a:spcAft>
                  <a:spcPct val="0"/>
                </a:spcAft>
                <a:buClrTx/>
                <a:buSzTx/>
                <a:buFontTx/>
                <a:buNone/>
                <a:tabLst/>
              </a:pPr>
              <a:r>
                <a:rPr kumimoji="0" lang="de-DE" sz="800" b="1" i="0" u="none" strike="noStrike" cap="none" normalizeH="0" baseline="0" dirty="0" smtClean="0">
                  <a:ln>
                    <a:noFill/>
                  </a:ln>
                  <a:solidFill>
                    <a:schemeClr val="tx1"/>
                  </a:solidFill>
                  <a:effectLst/>
                  <a:latin typeface="Verdana" pitchFamily="34" charset="0"/>
                </a:rPr>
                <a:t>Level B</a:t>
              </a:r>
            </a:p>
            <a:p>
              <a:pPr marL="0" marR="0" indent="0" algn="l" defTabSz="914400" rtl="0" eaLnBrk="0" fontAlgn="base" latinLnBrk="0" hangingPunct="0">
                <a:lnSpc>
                  <a:spcPct val="100000"/>
                </a:lnSpc>
                <a:spcBef>
                  <a:spcPct val="0"/>
                </a:spcBef>
                <a:spcAft>
                  <a:spcPct val="0"/>
                </a:spcAft>
                <a:buClrTx/>
                <a:buSzTx/>
                <a:buFontTx/>
                <a:buNone/>
                <a:tabLst/>
              </a:pPr>
              <a:r>
                <a:rPr lang="de-DE" sz="800" b="1" dirty="0" err="1" smtClean="0"/>
                <a:t>Classified</a:t>
              </a:r>
              <a:endParaRPr kumimoji="0" lang="de-DE" sz="800" b="1" i="0" u="none" strike="noStrike" cap="none" normalizeH="0" baseline="0" dirty="0" smtClean="0">
                <a:ln>
                  <a:noFill/>
                </a:ln>
                <a:solidFill>
                  <a:schemeClr val="tx1"/>
                </a:solidFill>
                <a:effectLst/>
                <a:latin typeface="Verdana" pitchFamily="34" charset="0"/>
              </a:endParaRPr>
            </a:p>
          </p:txBody>
        </p:sp>
        <p:sp>
          <p:nvSpPr>
            <p:cNvPr id="94" name="Abgerundetes Rechteck 130"/>
            <p:cNvSpPr/>
            <p:nvPr/>
          </p:nvSpPr>
          <p:spPr bwMode="auto">
            <a:xfrm>
              <a:off x="6569680" y="3175698"/>
              <a:ext cx="941171" cy="597232"/>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smtClean="0"/>
                <a:t>App B</a:t>
              </a:r>
            </a:p>
            <a:p>
              <a:r>
                <a:rPr lang="de-DE" sz="800" b="1" dirty="0"/>
                <a:t>Level </a:t>
              </a:r>
              <a:r>
                <a:rPr lang="de-DE" sz="800" b="1" dirty="0" smtClean="0"/>
                <a:t>C</a:t>
              </a:r>
              <a:endParaRPr lang="de-DE" sz="800" b="1" dirty="0"/>
            </a:p>
            <a:p>
              <a:r>
                <a:rPr lang="de-DE" sz="800" b="1" dirty="0" err="1" smtClean="0"/>
                <a:t>Unclassified</a:t>
              </a:r>
              <a:endParaRPr lang="de-DE" sz="800"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Verdana" pitchFamily="34" charset="0"/>
              </a:endParaRPr>
            </a:p>
          </p:txBody>
        </p:sp>
        <p:sp>
          <p:nvSpPr>
            <p:cNvPr id="95" name="Abgerundetes Rechteck 131"/>
            <p:cNvSpPr/>
            <p:nvPr/>
          </p:nvSpPr>
          <p:spPr bwMode="auto">
            <a:xfrm>
              <a:off x="7803297" y="3175698"/>
              <a:ext cx="941171" cy="597232"/>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smtClean="0"/>
                <a:t>App C</a:t>
              </a:r>
            </a:p>
            <a:p>
              <a:pPr marL="0" marR="0" indent="0" algn="l" defTabSz="914400" rtl="0" eaLnBrk="0" fontAlgn="base" latinLnBrk="0" hangingPunct="0">
                <a:lnSpc>
                  <a:spcPct val="100000"/>
                </a:lnSpc>
                <a:spcBef>
                  <a:spcPct val="0"/>
                </a:spcBef>
                <a:spcAft>
                  <a:spcPct val="0"/>
                </a:spcAft>
                <a:buClrTx/>
                <a:buSzTx/>
                <a:buFontTx/>
                <a:buNone/>
                <a:tabLst/>
              </a:pPr>
              <a:r>
                <a:rPr lang="de-DE" sz="800" b="1" dirty="0" smtClean="0"/>
                <a:t>Level A</a:t>
              </a:r>
            </a:p>
            <a:p>
              <a:pPr marL="0" marR="0" indent="0" algn="l" defTabSz="914400" rtl="0" eaLnBrk="0" fontAlgn="base" latinLnBrk="0" hangingPunct="0">
                <a:lnSpc>
                  <a:spcPct val="100000"/>
                </a:lnSpc>
                <a:spcBef>
                  <a:spcPct val="0"/>
                </a:spcBef>
                <a:spcAft>
                  <a:spcPct val="0"/>
                </a:spcAft>
                <a:buClrTx/>
                <a:buSzTx/>
                <a:buFontTx/>
                <a:buNone/>
                <a:tabLst/>
              </a:pPr>
              <a:r>
                <a:rPr lang="de-DE" sz="800" b="1" dirty="0" smtClean="0"/>
                <a:t>Top Secret</a:t>
              </a:r>
            </a:p>
          </p:txBody>
        </p:sp>
        <p:sp>
          <p:nvSpPr>
            <p:cNvPr id="96" name="Ellipse 132"/>
            <p:cNvSpPr/>
            <p:nvPr/>
          </p:nvSpPr>
          <p:spPr bwMode="auto">
            <a:xfrm>
              <a:off x="5412258" y="2388973"/>
              <a:ext cx="766123" cy="46956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de-DE" sz="1100" dirty="0"/>
                <a:t>C</a:t>
              </a:r>
            </a:p>
            <a:p>
              <a:pPr algn="ctr" eaLnBrk="0" hangingPunct="0"/>
              <a:r>
                <a:rPr lang="de-DE" sz="1100" dirty="0"/>
                <a:t>Code</a:t>
              </a:r>
            </a:p>
          </p:txBody>
        </p:sp>
        <p:sp>
          <p:nvSpPr>
            <p:cNvPr id="97" name="Ellipse 133"/>
            <p:cNvSpPr/>
            <p:nvPr/>
          </p:nvSpPr>
          <p:spPr bwMode="auto">
            <a:xfrm>
              <a:off x="6657203" y="2388972"/>
              <a:ext cx="766123" cy="448983"/>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de-DE" sz="1100" dirty="0"/>
                <a:t>C</a:t>
              </a:r>
            </a:p>
            <a:p>
              <a:pPr algn="ctr" eaLnBrk="0" hangingPunct="0"/>
              <a:r>
                <a:rPr lang="de-DE" sz="1100" dirty="0"/>
                <a:t>Code</a:t>
              </a:r>
            </a:p>
          </p:txBody>
        </p:sp>
        <p:sp>
          <p:nvSpPr>
            <p:cNvPr id="98" name="Ellipse 134"/>
            <p:cNvSpPr/>
            <p:nvPr/>
          </p:nvSpPr>
          <p:spPr bwMode="auto">
            <a:xfrm>
              <a:off x="7890820" y="2388971"/>
              <a:ext cx="766123" cy="457231"/>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de-DE" sz="1100" dirty="0"/>
                <a:t>Ada</a:t>
              </a:r>
            </a:p>
            <a:p>
              <a:pPr algn="ctr" eaLnBrk="0" hangingPunct="0"/>
              <a:r>
                <a:rPr lang="de-DE" sz="1100" dirty="0"/>
                <a:t>Code</a:t>
              </a:r>
            </a:p>
          </p:txBody>
        </p:sp>
        <p:cxnSp>
          <p:nvCxnSpPr>
            <p:cNvPr id="102" name="Gerade Verbindung mit Pfeil 135"/>
            <p:cNvCxnSpPr>
              <a:stCxn id="96" idx="4"/>
              <a:endCxn id="92" idx="0"/>
            </p:cNvCxnSpPr>
            <p:nvPr/>
          </p:nvCxnSpPr>
          <p:spPr bwMode="auto">
            <a:xfrm flipH="1">
              <a:off x="5790176" y="2858542"/>
              <a:ext cx="5144" cy="3089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5" name="Gerade Verbindung mit Pfeil 136"/>
            <p:cNvCxnSpPr>
              <a:stCxn id="97" idx="4"/>
              <a:endCxn id="94" idx="0"/>
            </p:cNvCxnSpPr>
            <p:nvPr/>
          </p:nvCxnSpPr>
          <p:spPr bwMode="auto">
            <a:xfrm>
              <a:off x="7040265" y="2837955"/>
              <a:ext cx="1" cy="3377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6" name="Gerade Verbindung mit Pfeil 137"/>
            <p:cNvCxnSpPr>
              <a:stCxn id="98" idx="4"/>
              <a:endCxn id="95" idx="0"/>
            </p:cNvCxnSpPr>
            <p:nvPr/>
          </p:nvCxnSpPr>
          <p:spPr bwMode="auto">
            <a:xfrm>
              <a:off x="8273882" y="2846202"/>
              <a:ext cx="1" cy="3294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Ellipse 138"/>
            <p:cNvSpPr/>
            <p:nvPr/>
          </p:nvSpPr>
          <p:spPr bwMode="auto">
            <a:xfrm>
              <a:off x="5158026" y="1495196"/>
              <a:ext cx="1286101" cy="53546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dirty="0" smtClean="0">
                  <a:solidFill>
                    <a:schemeClr val="accent2"/>
                  </a:solidFill>
                </a:rPr>
                <a:t>Autofocus</a:t>
              </a:r>
              <a:endParaRPr lang="de-DE" sz="1100" dirty="0">
                <a:solidFill>
                  <a:schemeClr val="accent2"/>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a:ln>
                    <a:noFill/>
                  </a:ln>
                  <a:solidFill>
                    <a:schemeClr val="accent2"/>
                  </a:solidFill>
                  <a:effectLst/>
                </a:rPr>
                <a:t>Model</a:t>
              </a:r>
            </a:p>
          </p:txBody>
        </p:sp>
        <p:cxnSp>
          <p:nvCxnSpPr>
            <p:cNvPr id="108" name="Gerade Verbindung mit Pfeil 139"/>
            <p:cNvCxnSpPr>
              <a:stCxn id="107" idx="4"/>
              <a:endCxn id="96" idx="0"/>
            </p:cNvCxnSpPr>
            <p:nvPr/>
          </p:nvCxnSpPr>
          <p:spPr bwMode="auto">
            <a:xfrm flipH="1">
              <a:off x="5795320" y="2030665"/>
              <a:ext cx="5757" cy="3583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9" name="Textfeld 140"/>
            <p:cNvSpPr txBox="1"/>
            <p:nvPr/>
          </p:nvSpPr>
          <p:spPr>
            <a:xfrm>
              <a:off x="5772114" y="2091790"/>
              <a:ext cx="1045068" cy="307777"/>
            </a:xfrm>
            <a:prstGeom prst="rect">
              <a:avLst/>
            </a:prstGeom>
            <a:noFill/>
          </p:spPr>
          <p:txBody>
            <a:bodyPr wrap="none" rtlCol="0">
              <a:spAutoFit/>
            </a:bodyPr>
            <a:lstStyle/>
            <a:p>
              <a:pPr algn="r"/>
              <a:r>
                <a:rPr lang="de-DE" sz="1400" b="1" dirty="0" err="1" smtClean="0">
                  <a:solidFill>
                    <a:schemeClr val="accent2"/>
                  </a:solidFill>
                </a:rPr>
                <a:t>Autocode</a:t>
              </a:r>
              <a:endParaRPr lang="de-DE" sz="1400" b="1" dirty="0">
                <a:solidFill>
                  <a:schemeClr val="accent2"/>
                </a:solidFill>
              </a:endParaRPr>
            </a:p>
          </p:txBody>
        </p:sp>
        <p:sp>
          <p:nvSpPr>
            <p:cNvPr id="113" name="Ellipse 141"/>
            <p:cNvSpPr/>
            <p:nvPr/>
          </p:nvSpPr>
          <p:spPr bwMode="auto">
            <a:xfrm>
              <a:off x="6458465" y="1495175"/>
              <a:ext cx="1167885" cy="531354"/>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de-DE" sz="1100" dirty="0">
                  <a:solidFill>
                    <a:schemeClr val="accent2"/>
                  </a:solidFill>
                </a:rPr>
                <a:t>Simulink</a:t>
              </a:r>
            </a:p>
            <a:p>
              <a:pPr algn="ctr" eaLnBrk="0" hangingPunct="0"/>
              <a:r>
                <a:rPr lang="de-DE" sz="1100" dirty="0">
                  <a:solidFill>
                    <a:schemeClr val="accent2"/>
                  </a:solidFill>
                </a:rPr>
                <a:t>Model</a:t>
              </a:r>
            </a:p>
          </p:txBody>
        </p:sp>
        <p:cxnSp>
          <p:nvCxnSpPr>
            <p:cNvPr id="114" name="Gerade Verbindung mit Pfeil 142"/>
            <p:cNvCxnSpPr>
              <a:stCxn id="113" idx="4"/>
              <a:endCxn id="97" idx="0"/>
            </p:cNvCxnSpPr>
            <p:nvPr/>
          </p:nvCxnSpPr>
          <p:spPr bwMode="auto">
            <a:xfrm flipH="1">
              <a:off x="7040265" y="2026529"/>
              <a:ext cx="2143" cy="3624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5" name="Textfeld 143"/>
            <p:cNvSpPr txBox="1"/>
            <p:nvPr/>
          </p:nvSpPr>
          <p:spPr>
            <a:xfrm>
              <a:off x="7023239" y="2091799"/>
              <a:ext cx="1045068" cy="307777"/>
            </a:xfrm>
            <a:prstGeom prst="rect">
              <a:avLst/>
            </a:prstGeom>
            <a:noFill/>
          </p:spPr>
          <p:txBody>
            <a:bodyPr wrap="none" rtlCol="0">
              <a:spAutoFit/>
            </a:bodyPr>
            <a:lstStyle/>
            <a:p>
              <a:pPr algn="ctr"/>
              <a:r>
                <a:rPr lang="de-DE" sz="1400" b="1" dirty="0" err="1" smtClean="0">
                  <a:solidFill>
                    <a:schemeClr val="accent2"/>
                  </a:solidFill>
                </a:rPr>
                <a:t>Autocode</a:t>
              </a:r>
              <a:endParaRPr lang="de-DE" sz="1400" b="1" dirty="0">
                <a:solidFill>
                  <a:schemeClr val="accent2"/>
                </a:solidFill>
              </a:endParaRPr>
            </a:p>
          </p:txBody>
        </p:sp>
        <p:sp>
          <p:nvSpPr>
            <p:cNvPr id="116" name="Abgerundetes Rechteck 144"/>
            <p:cNvSpPr/>
            <p:nvPr/>
          </p:nvSpPr>
          <p:spPr bwMode="auto">
            <a:xfrm>
              <a:off x="1046180" y="5185372"/>
              <a:ext cx="1474598" cy="1190714"/>
            </a:xfrm>
            <a:prstGeom prst="round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Verdana" pitchFamily="34" charset="0"/>
              </a:endParaRPr>
            </a:p>
          </p:txBody>
        </p:sp>
        <p:sp>
          <p:nvSpPr>
            <p:cNvPr id="117" name="Abgerundetes Rechteck 145"/>
            <p:cNvSpPr/>
            <p:nvPr/>
          </p:nvSpPr>
          <p:spPr bwMode="auto">
            <a:xfrm>
              <a:off x="1120323" y="5318063"/>
              <a:ext cx="434544" cy="433160"/>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smtClean="0"/>
                <a:t>A</a:t>
              </a:r>
            </a:p>
          </p:txBody>
        </p:sp>
        <p:sp>
          <p:nvSpPr>
            <p:cNvPr id="118" name="Abgerundetes Rechteck 146"/>
            <p:cNvSpPr/>
            <p:nvPr/>
          </p:nvSpPr>
          <p:spPr bwMode="auto">
            <a:xfrm>
              <a:off x="1929658" y="5318063"/>
              <a:ext cx="434544" cy="433160"/>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a:t>B</a:t>
              </a:r>
              <a:endParaRPr lang="de-DE" dirty="0" smtClean="0"/>
            </a:p>
          </p:txBody>
        </p:sp>
        <p:sp>
          <p:nvSpPr>
            <p:cNvPr id="119" name="Abgerundetes Rechteck 147"/>
            <p:cNvSpPr/>
            <p:nvPr/>
          </p:nvSpPr>
          <p:spPr bwMode="auto">
            <a:xfrm>
              <a:off x="1495114" y="5921984"/>
              <a:ext cx="434544" cy="433160"/>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a:t>C</a:t>
              </a:r>
              <a:endParaRPr lang="de-DE" dirty="0" smtClean="0"/>
            </a:p>
          </p:txBody>
        </p:sp>
        <p:cxnSp>
          <p:nvCxnSpPr>
            <p:cNvPr id="120" name="Gerade Verbindung mit Pfeil 148"/>
            <p:cNvCxnSpPr>
              <a:stCxn id="117" idx="2"/>
              <a:endCxn id="119" idx="0"/>
            </p:cNvCxnSpPr>
            <p:nvPr/>
          </p:nvCxnSpPr>
          <p:spPr bwMode="auto">
            <a:xfrm>
              <a:off x="1337595" y="5751223"/>
              <a:ext cx="374791" cy="17076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1" name="Gerade Verbindung mit Pfeil 149"/>
            <p:cNvCxnSpPr>
              <a:stCxn id="118" idx="1"/>
              <a:endCxn id="117" idx="3"/>
            </p:cNvCxnSpPr>
            <p:nvPr/>
          </p:nvCxnSpPr>
          <p:spPr bwMode="auto">
            <a:xfrm flipH="1">
              <a:off x="1554867" y="5534643"/>
              <a:ext cx="374791"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2" name="Gerade Verbindung mit Pfeil 150"/>
            <p:cNvCxnSpPr/>
            <p:nvPr/>
          </p:nvCxnSpPr>
          <p:spPr bwMode="auto">
            <a:xfrm flipV="1">
              <a:off x="1941519" y="5749284"/>
              <a:ext cx="231661" cy="39977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3" name="Gerade Verbindung 151"/>
            <p:cNvCxnSpPr>
              <a:endCxn id="116" idx="1"/>
            </p:cNvCxnSpPr>
            <p:nvPr/>
          </p:nvCxnSpPr>
          <p:spPr bwMode="auto">
            <a:xfrm>
              <a:off x="543697" y="4776058"/>
              <a:ext cx="502483" cy="1004671"/>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24" name="Gerade Verbindung 152"/>
            <p:cNvCxnSpPr>
              <a:endCxn id="116" idx="0"/>
            </p:cNvCxnSpPr>
            <p:nvPr/>
          </p:nvCxnSpPr>
          <p:spPr bwMode="auto">
            <a:xfrm>
              <a:off x="1256269" y="4761481"/>
              <a:ext cx="527210" cy="423891"/>
            </a:xfrm>
            <a:prstGeom prst="line">
              <a:avLst/>
            </a:prstGeom>
            <a:solidFill>
              <a:schemeClr val="accent1"/>
            </a:solidFill>
            <a:ln w="9525" cap="flat" cmpd="sng" algn="ctr">
              <a:solidFill>
                <a:schemeClr val="tx1"/>
              </a:solidFill>
              <a:prstDash val="dashDot"/>
              <a:round/>
              <a:headEnd type="none" w="med" len="med"/>
              <a:tailEnd type="none" w="med" len="med"/>
            </a:ln>
            <a:effectLst/>
          </p:spPr>
        </p:cxnSp>
        <p:cxnSp>
          <p:nvCxnSpPr>
            <p:cNvPr id="126" name="Gekrümmte Verbindung 153"/>
            <p:cNvCxnSpPr>
              <a:stCxn id="92" idx="1"/>
              <a:endCxn id="65" idx="0"/>
            </p:cNvCxnSpPr>
            <p:nvPr/>
          </p:nvCxnSpPr>
          <p:spPr bwMode="auto">
            <a:xfrm rot="10800000" flipV="1">
              <a:off x="3499024" y="3470194"/>
              <a:ext cx="1820567" cy="492217"/>
            </a:xfrm>
            <a:prstGeom prst="curvedConnector2">
              <a:avLst/>
            </a:prstGeom>
            <a:solidFill>
              <a:schemeClr val="accent1"/>
            </a:solidFill>
            <a:ln w="9525" cap="flat" cmpd="sng" algn="ctr">
              <a:solidFill>
                <a:schemeClr val="tx1"/>
              </a:solidFill>
              <a:prstDash val="sysDot"/>
              <a:round/>
              <a:headEnd type="none" w="med" len="med"/>
              <a:tailEnd type="arrow"/>
            </a:ln>
            <a:effectLst/>
          </p:spPr>
        </p:cxnSp>
        <p:sp>
          <p:nvSpPr>
            <p:cNvPr id="158" name="Textfeld 154"/>
            <p:cNvSpPr txBox="1"/>
            <p:nvPr/>
          </p:nvSpPr>
          <p:spPr>
            <a:xfrm>
              <a:off x="3874591" y="3004925"/>
              <a:ext cx="1471765" cy="584775"/>
            </a:xfrm>
            <a:prstGeom prst="rect">
              <a:avLst/>
            </a:prstGeom>
            <a:noFill/>
          </p:spPr>
          <p:txBody>
            <a:bodyPr wrap="square" rtlCol="0">
              <a:spAutoFit/>
            </a:bodyPr>
            <a:lstStyle/>
            <a:p>
              <a:r>
                <a:rPr lang="de-DE" sz="1600" b="1" dirty="0" err="1" smtClean="0"/>
                <a:t>Implements</a:t>
              </a:r>
              <a:r>
                <a:rPr lang="de-DE" sz="1600" b="1" dirty="0" smtClean="0"/>
                <a:t>/ </a:t>
              </a:r>
            </a:p>
            <a:p>
              <a:r>
                <a:rPr lang="de-DE" sz="1600" b="1" dirty="0" err="1" smtClean="0"/>
                <a:t>Satisfies</a:t>
              </a:r>
              <a:endParaRPr lang="de-DE" sz="1600" b="1" dirty="0" smtClean="0"/>
            </a:p>
          </p:txBody>
        </p:sp>
      </p:grpSp>
      <p:sp>
        <p:nvSpPr>
          <p:cNvPr id="159" name="Abgerundetes Rechteck 155"/>
          <p:cNvSpPr/>
          <p:nvPr/>
        </p:nvSpPr>
        <p:spPr bwMode="auto">
          <a:xfrm>
            <a:off x="314812" y="1927544"/>
            <a:ext cx="1223358" cy="601348"/>
          </a:xfrm>
          <a:prstGeom prst="round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smtClean="0">
                <a:solidFill>
                  <a:schemeClr val="accent2"/>
                </a:solidFill>
              </a:rPr>
              <a:t>Security</a:t>
            </a:r>
            <a:r>
              <a:rPr kumimoji="0" lang="de-DE" sz="1400" b="0" i="0" u="none" strike="noStrike" cap="none" normalizeH="0" baseline="0" dirty="0" smtClean="0">
                <a:ln>
                  <a:noFill/>
                </a:ln>
                <a:solidFill>
                  <a:schemeClr val="accent2"/>
                </a:solidFill>
                <a:effectLst/>
              </a:rPr>
              <a:t> Analysis</a:t>
            </a:r>
          </a:p>
        </p:txBody>
      </p:sp>
      <p:sp>
        <p:nvSpPr>
          <p:cNvPr id="160" name="Abgerundetes Rechteck 156"/>
          <p:cNvSpPr/>
          <p:nvPr/>
        </p:nvSpPr>
        <p:spPr bwMode="auto">
          <a:xfrm>
            <a:off x="323528" y="3192556"/>
            <a:ext cx="3816424" cy="1664043"/>
          </a:xfrm>
          <a:prstGeom prst="roundRect">
            <a:avLst/>
          </a:prstGeom>
          <a:solidFill>
            <a:srgbClr val="92D050">
              <a:alpha val="32000"/>
            </a:srgb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CE364C"/>
                </a:solidFill>
                <a:effectLst/>
                <a:latin typeface="Verdana" pitchFamily="34" charset="0"/>
              </a:rPr>
              <a:t>   </a:t>
            </a:r>
            <a:r>
              <a:rPr kumimoji="0" lang="de-DE" sz="1800" b="0" i="0" u="none" strike="noStrike" cap="none" normalizeH="0" baseline="0" dirty="0" err="1" smtClean="0">
                <a:ln>
                  <a:noFill/>
                </a:ln>
                <a:solidFill>
                  <a:srgbClr val="CE364C"/>
                </a:solidFill>
                <a:effectLst/>
                <a:latin typeface="Verdana" pitchFamily="34" charset="0"/>
              </a:rPr>
              <a:t>Architectural</a:t>
            </a:r>
            <a:r>
              <a:rPr kumimoji="0" lang="de-DE" sz="1800" b="0" i="0" u="none" strike="noStrike" cap="none" normalizeH="0" baseline="0" dirty="0" smtClean="0">
                <a:ln>
                  <a:noFill/>
                </a:ln>
                <a:solidFill>
                  <a:srgbClr val="CE364C"/>
                </a:solidFill>
                <a:effectLst/>
                <a:latin typeface="Verdana" pitchFamily="34" charset="0"/>
              </a:rPr>
              <a:t> </a:t>
            </a:r>
            <a:r>
              <a:rPr kumimoji="0" lang="de-DE" sz="1800" b="0" i="0" u="none" strike="noStrike" cap="none" normalizeH="0" baseline="0" dirty="0" err="1" smtClean="0">
                <a:ln>
                  <a:noFill/>
                </a:ln>
                <a:solidFill>
                  <a:srgbClr val="CE364C"/>
                </a:solidFill>
                <a:effectLst/>
                <a:latin typeface="Verdana" pitchFamily="34" charset="0"/>
              </a:rPr>
              <a:t>Refinement</a:t>
            </a:r>
            <a:endParaRPr kumimoji="0" lang="de-DE" sz="1800" b="0" i="0" u="none" strike="noStrike" cap="none" normalizeH="0" baseline="0" dirty="0" smtClean="0">
              <a:ln>
                <a:noFill/>
              </a:ln>
              <a:solidFill>
                <a:srgbClr val="CE364C"/>
              </a:solidFill>
              <a:effectLst/>
              <a:latin typeface="Verdana" pitchFamily="34" charset="0"/>
            </a:endParaRPr>
          </a:p>
        </p:txBody>
      </p:sp>
      <p:cxnSp>
        <p:nvCxnSpPr>
          <p:cNvPr id="161" name="Gewinkelte Verbindung 100"/>
          <p:cNvCxnSpPr/>
          <p:nvPr/>
        </p:nvCxnSpPr>
        <p:spPr bwMode="auto">
          <a:xfrm rot="16200000" flipH="1">
            <a:off x="6877515" y="4911389"/>
            <a:ext cx="373794" cy="2"/>
          </a:xfrm>
          <a:prstGeom prst="bentConnector3">
            <a:avLst/>
          </a:prstGeom>
          <a:solidFill>
            <a:schemeClr val="accent1"/>
          </a:solidFill>
          <a:ln w="38100" cap="flat" cmpd="sng" algn="ctr">
            <a:solidFill>
              <a:schemeClr val="tx2"/>
            </a:solidFill>
            <a:prstDash val="solid"/>
            <a:round/>
            <a:headEnd type="none" w="med" len="med"/>
            <a:tailEnd type="arrow"/>
          </a:ln>
          <a:effectLst/>
        </p:spPr>
      </p:cxnSp>
      <p:cxnSp>
        <p:nvCxnSpPr>
          <p:cNvPr id="162" name="Gewinkelte Verbindung 100"/>
          <p:cNvCxnSpPr/>
          <p:nvPr/>
        </p:nvCxnSpPr>
        <p:spPr bwMode="auto">
          <a:xfrm rot="16200000" flipH="1">
            <a:off x="8101678" y="4911389"/>
            <a:ext cx="373794" cy="2"/>
          </a:xfrm>
          <a:prstGeom prst="bentConnector3">
            <a:avLst/>
          </a:prstGeom>
          <a:solidFill>
            <a:schemeClr val="accent1"/>
          </a:solidFill>
          <a:ln w="38100"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2581808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620728"/>
            <a:ext cx="8064000" cy="360000"/>
          </a:xfrm>
        </p:spPr>
        <p:txBody>
          <a:bodyPr/>
          <a:lstStyle/>
          <a:p>
            <a:r>
              <a:rPr lang="de-DE" sz="2400" dirty="0">
                <a:solidFill>
                  <a:schemeClr val="tx2"/>
                </a:solidFill>
                <a:latin typeface="+mn-lt"/>
                <a:ea typeface="ＭＳ Ｐゴシック" pitchFamily="34" charset="-128"/>
              </a:rPr>
              <a:t> </a:t>
            </a:r>
            <a:r>
              <a:rPr lang="de-DE" sz="2400" dirty="0" smtClean="0">
                <a:solidFill>
                  <a:schemeClr val="tx2"/>
                </a:solidFill>
                <a:latin typeface="+mn-lt"/>
                <a:ea typeface="ＭＳ Ｐゴシック" pitchFamily="34" charset="-128"/>
              </a:rPr>
              <a:t>MILS </a:t>
            </a:r>
            <a:r>
              <a:rPr lang="de-DE" sz="2400" dirty="0" err="1" smtClean="0">
                <a:solidFill>
                  <a:schemeClr val="tx2"/>
                </a:solidFill>
                <a:latin typeface="+mn-lt"/>
                <a:ea typeface="ＭＳ Ｐゴシック" pitchFamily="34" charset="-128"/>
              </a:rPr>
              <a:t>Architectural</a:t>
            </a:r>
            <a:r>
              <a:rPr lang="de-DE" sz="2400" dirty="0" smtClean="0">
                <a:solidFill>
                  <a:schemeClr val="tx2"/>
                </a:solidFill>
                <a:latin typeface="+mn-lt"/>
                <a:ea typeface="ＭＳ Ｐゴシック" pitchFamily="34" charset="-128"/>
              </a:rPr>
              <a:t> Assurance Case Pattern (II)</a:t>
            </a:r>
            <a:endParaRPr lang="en-US" sz="2400" dirty="0">
              <a:solidFill>
                <a:schemeClr val="tx2"/>
              </a:solidFill>
              <a:latin typeface="+mn-lt"/>
              <a:ea typeface="ＭＳ Ｐゴシック" pitchFamily="34" charset="-128"/>
            </a:endParaRPr>
          </a:p>
        </p:txBody>
      </p:sp>
      <p:sp>
        <p:nvSpPr>
          <p:cNvPr id="5" name="Date Placeholder 4"/>
          <p:cNvSpPr>
            <a:spLocks noGrp="1"/>
          </p:cNvSpPr>
          <p:nvPr>
            <p:ph type="dt" sz="half" idx="14"/>
          </p:nvPr>
        </p:nvSpPr>
        <p:spPr>
          <a:xfrm>
            <a:off x="5830170" y="6526651"/>
            <a:ext cx="1619250" cy="179387"/>
          </a:xfrm>
        </p:spPr>
        <p:txBody>
          <a:bodyPr/>
          <a:lstStyle/>
          <a:p>
            <a:pPr>
              <a:defRPr/>
            </a:pPr>
            <a:r>
              <a:rPr lang="en-US" dirty="0" smtClean="0"/>
              <a:t>San Francisco, 18.07.2015</a:t>
            </a:r>
          </a:p>
        </p:txBody>
      </p:sp>
      <p:sp>
        <p:nvSpPr>
          <p:cNvPr id="6" name="Footer Placeholder 5"/>
          <p:cNvSpPr>
            <a:spLocks noGrp="1"/>
          </p:cNvSpPr>
          <p:nvPr>
            <p:ph type="ftr" sz="quarter" idx="15"/>
          </p:nvPr>
        </p:nvSpPr>
        <p:spPr>
          <a:xfrm>
            <a:off x="908920" y="6526651"/>
            <a:ext cx="4895850" cy="179387"/>
          </a:xfrm>
        </p:spPr>
        <p:txBody>
          <a:bodyPr/>
          <a:lstStyle/>
          <a:p>
            <a:r>
              <a:rPr lang="de-DE" dirty="0" err="1"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meaningful</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13</a:t>
            </a:fld>
            <a:endParaRPr lang="de-DE"/>
          </a:p>
        </p:txBody>
      </p:sp>
      <p:sp>
        <p:nvSpPr>
          <p:cNvPr id="58" name="Title 1"/>
          <p:cNvSpPr txBox="1">
            <a:spLocks/>
          </p:cNvSpPr>
          <p:nvPr/>
        </p:nvSpPr>
        <p:spPr bwMode="auto">
          <a:xfrm>
            <a:off x="612456" y="116672"/>
            <a:ext cx="8064000" cy="36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8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800">
                <a:solidFill>
                  <a:schemeClr val="tx1"/>
                </a:solidFill>
                <a:latin typeface="Arial" charset="0"/>
                <a:ea typeface="ＭＳ Ｐゴシック" charset="-128"/>
              </a:defRPr>
            </a:lvl6pPr>
            <a:lvl7pPr marL="914400" algn="l" rtl="0" fontAlgn="base">
              <a:spcBef>
                <a:spcPct val="0"/>
              </a:spcBef>
              <a:spcAft>
                <a:spcPct val="0"/>
              </a:spcAft>
              <a:defRPr sz="2800">
                <a:solidFill>
                  <a:schemeClr val="tx1"/>
                </a:solidFill>
                <a:latin typeface="Arial" charset="0"/>
                <a:ea typeface="ＭＳ Ｐゴシック" charset="-128"/>
              </a:defRPr>
            </a:lvl7pPr>
            <a:lvl8pPr marL="1371600" algn="l" rtl="0" fontAlgn="base">
              <a:spcBef>
                <a:spcPct val="0"/>
              </a:spcBef>
              <a:spcAft>
                <a:spcPct val="0"/>
              </a:spcAft>
              <a:defRPr sz="2800">
                <a:solidFill>
                  <a:schemeClr val="tx1"/>
                </a:solidFill>
                <a:latin typeface="Arial" charset="0"/>
                <a:ea typeface="ＭＳ Ｐゴシック" charset="-128"/>
              </a:defRPr>
            </a:lvl8pPr>
            <a:lvl9pPr marL="1828800" algn="l" rtl="0" fontAlgn="base">
              <a:spcBef>
                <a:spcPct val="0"/>
              </a:spcBef>
              <a:spcAft>
                <a:spcPct val="0"/>
              </a:spcAft>
              <a:defRPr sz="2800">
                <a:solidFill>
                  <a:schemeClr val="tx1"/>
                </a:solidFill>
                <a:latin typeface="Arial" charset="0"/>
                <a:ea typeface="ＭＳ Ｐゴシック" charset="-128"/>
              </a:defRPr>
            </a:lvl9pPr>
          </a:lstStyle>
          <a:p>
            <a:r>
              <a:rPr lang="de-DE" dirty="0" err="1" smtClean="0"/>
              <a:t>Example</a:t>
            </a:r>
            <a:r>
              <a:rPr lang="de-DE" dirty="0" smtClean="0"/>
              <a:t> 3</a:t>
            </a:r>
            <a:endParaRPr lang="en-US" dirty="0"/>
          </a:p>
        </p:txBody>
      </p:sp>
      <p:sp>
        <p:nvSpPr>
          <p:cNvPr id="51" name="Rechteck 67"/>
          <p:cNvSpPr/>
          <p:nvPr/>
        </p:nvSpPr>
        <p:spPr>
          <a:xfrm>
            <a:off x="470991" y="1371474"/>
            <a:ext cx="8061519" cy="2012859"/>
          </a:xfrm>
          <a:prstGeom prst="rect">
            <a:avLst/>
          </a:prstGeom>
          <a:noFill/>
        </p:spPr>
        <p:txBody>
          <a:bodyPr wrap="square">
            <a:spAutoFit/>
          </a:bodyPr>
          <a:lstStyle/>
          <a:p>
            <a:pPr>
              <a:lnSpc>
                <a:spcPct val="80000"/>
              </a:lnSpc>
              <a:spcBef>
                <a:spcPct val="20000"/>
              </a:spcBef>
            </a:pPr>
            <a:endParaRPr lang="en-US" altLang="de-DE" sz="1600" dirty="0"/>
          </a:p>
          <a:p>
            <a:pPr marL="285750" indent="-285750">
              <a:lnSpc>
                <a:spcPct val="80000"/>
              </a:lnSpc>
              <a:spcBef>
                <a:spcPct val="20000"/>
              </a:spcBef>
              <a:buFont typeface="Wingdings" panose="05000000000000000000" pitchFamily="2" charset="2"/>
              <a:buChar char="§"/>
            </a:pPr>
            <a:endParaRPr lang="de-DE" sz="1600" dirty="0" smtClean="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a:p>
            <a:pPr>
              <a:lnSpc>
                <a:spcPct val="80000"/>
              </a:lnSpc>
              <a:spcBef>
                <a:spcPct val="20000"/>
              </a:spcBef>
            </a:pPr>
            <a:endParaRPr lang="de-DE" sz="1600" dirty="0" smtClean="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a:p>
            <a:pPr>
              <a:lnSpc>
                <a:spcPct val="80000"/>
              </a:lnSpc>
              <a:spcBef>
                <a:spcPct val="20000"/>
              </a:spcBef>
            </a:pPr>
            <a:endParaRPr lang="de-DE" sz="1600" dirty="0" smtClean="0">
              <a:latin typeface="Calibri" panose="020F0502020204030204" pitchFamily="34" charset="0"/>
            </a:endParaRPr>
          </a:p>
          <a:p>
            <a:pPr>
              <a:lnSpc>
                <a:spcPct val="80000"/>
              </a:lnSpc>
              <a:spcBef>
                <a:spcPct val="20000"/>
              </a:spcBef>
            </a:pPr>
            <a:endParaRPr lang="de-DE" sz="1600" dirty="0">
              <a:latin typeface="Calibri" panose="020F0502020204030204" pitchFamily="34" charset="0"/>
            </a:endParaRPr>
          </a:p>
        </p:txBody>
      </p:sp>
      <p:sp>
        <p:nvSpPr>
          <p:cNvPr id="52" name="Flussdiagramm: Prozess 2"/>
          <p:cNvSpPr/>
          <p:nvPr/>
        </p:nvSpPr>
        <p:spPr>
          <a:xfrm>
            <a:off x="2923564" y="968399"/>
            <a:ext cx="2664296" cy="396044"/>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smtClean="0">
                <a:solidFill>
                  <a:schemeClr val="accent2"/>
                </a:solidFill>
              </a:rPr>
              <a:t>SuC</a:t>
            </a:r>
            <a:r>
              <a:rPr lang="de-DE" sz="1200" dirty="0" smtClean="0">
                <a:solidFill>
                  <a:schemeClr val="accent2"/>
                </a:solidFill>
              </a:rPr>
              <a:t> </a:t>
            </a:r>
            <a:r>
              <a:rPr lang="de-DE" sz="1200" dirty="0" err="1" smtClean="0">
                <a:solidFill>
                  <a:schemeClr val="accent2"/>
                </a:solidFill>
              </a:rPr>
              <a:t>satisfies</a:t>
            </a:r>
            <a:r>
              <a:rPr lang="de-DE" sz="1200" dirty="0" smtClean="0">
                <a:solidFill>
                  <a:schemeClr val="accent2"/>
                </a:solidFill>
              </a:rPr>
              <a:t> </a:t>
            </a:r>
            <a:r>
              <a:rPr lang="de-DE" sz="1200" dirty="0" err="1" smtClean="0">
                <a:solidFill>
                  <a:schemeClr val="accent2"/>
                </a:solidFill>
              </a:rPr>
              <a:t>security</a:t>
            </a:r>
            <a:r>
              <a:rPr lang="de-DE" sz="1200" dirty="0" smtClean="0">
                <a:solidFill>
                  <a:schemeClr val="accent2"/>
                </a:solidFill>
              </a:rPr>
              <a:t>/</a:t>
            </a:r>
            <a:r>
              <a:rPr lang="de-DE" sz="1200" dirty="0" err="1" smtClean="0">
                <a:solidFill>
                  <a:schemeClr val="accent2"/>
                </a:solidFill>
              </a:rPr>
              <a:t>safety</a:t>
            </a:r>
            <a:r>
              <a:rPr lang="de-DE" sz="1200" dirty="0" smtClean="0">
                <a:solidFill>
                  <a:schemeClr val="accent2"/>
                </a:solidFill>
              </a:rPr>
              <a:t> </a:t>
            </a:r>
            <a:r>
              <a:rPr lang="de-DE" sz="1200" dirty="0" err="1" smtClean="0">
                <a:solidFill>
                  <a:schemeClr val="accent2"/>
                </a:solidFill>
              </a:rPr>
              <a:t>goals</a:t>
            </a:r>
            <a:r>
              <a:rPr lang="de-DE" sz="1200" dirty="0" smtClean="0">
                <a:solidFill>
                  <a:schemeClr val="accent2"/>
                </a:solidFill>
              </a:rPr>
              <a:t> </a:t>
            </a:r>
            <a:endParaRPr lang="de-DE" sz="1200" dirty="0">
              <a:solidFill>
                <a:schemeClr val="accent2"/>
              </a:solidFill>
            </a:endParaRPr>
          </a:p>
        </p:txBody>
      </p:sp>
      <p:sp>
        <p:nvSpPr>
          <p:cNvPr id="53" name="Flussdiagramm: Daten 3"/>
          <p:cNvSpPr/>
          <p:nvPr/>
        </p:nvSpPr>
        <p:spPr>
          <a:xfrm>
            <a:off x="3391616" y="1651514"/>
            <a:ext cx="1728193" cy="576064"/>
          </a:xfrm>
          <a:prstGeom prst="flowChartInputOutp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b="1" dirty="0" smtClean="0">
                <a:solidFill>
                  <a:schemeClr val="accent2"/>
                </a:solidFill>
              </a:rPr>
              <a:t>MILS</a:t>
            </a:r>
          </a:p>
          <a:p>
            <a:pPr algn="ctr"/>
            <a:r>
              <a:rPr lang="de-DE" sz="1000" b="1" dirty="0" err="1" smtClean="0">
                <a:solidFill>
                  <a:schemeClr val="accent2"/>
                </a:solidFill>
              </a:rPr>
              <a:t>Architectural</a:t>
            </a:r>
            <a:r>
              <a:rPr lang="de-DE" sz="1000" b="1" dirty="0">
                <a:solidFill>
                  <a:schemeClr val="accent2"/>
                </a:solidFill>
              </a:rPr>
              <a:t> </a:t>
            </a:r>
            <a:r>
              <a:rPr lang="de-DE" sz="1000" b="1" dirty="0" err="1" smtClean="0">
                <a:solidFill>
                  <a:schemeClr val="accent2"/>
                </a:solidFill>
              </a:rPr>
              <a:t>Strategy</a:t>
            </a:r>
            <a:endParaRPr lang="de-DE" sz="1000" b="1" dirty="0">
              <a:solidFill>
                <a:schemeClr val="accent2"/>
              </a:solidFill>
            </a:endParaRPr>
          </a:p>
        </p:txBody>
      </p:sp>
      <p:sp>
        <p:nvSpPr>
          <p:cNvPr id="54" name="Flussdiagramm: Prozess 73"/>
          <p:cNvSpPr/>
          <p:nvPr/>
        </p:nvSpPr>
        <p:spPr>
          <a:xfrm>
            <a:off x="71654" y="2579409"/>
            <a:ext cx="2167110" cy="6480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smtClean="0">
                <a:solidFill>
                  <a:schemeClr val="accent2"/>
                </a:solidFill>
              </a:rPr>
              <a:t>Architectural</a:t>
            </a:r>
            <a:r>
              <a:rPr lang="de-DE" sz="1000" dirty="0" smtClean="0">
                <a:solidFill>
                  <a:schemeClr val="accent2"/>
                </a:solidFill>
              </a:rPr>
              <a:t> </a:t>
            </a:r>
            <a:r>
              <a:rPr lang="de-DE" sz="1000" dirty="0" err="1" smtClean="0">
                <a:solidFill>
                  <a:schemeClr val="accent2"/>
                </a:solidFill>
              </a:rPr>
              <a:t>description</a:t>
            </a:r>
            <a:r>
              <a:rPr lang="de-DE" sz="1000" dirty="0" smtClean="0">
                <a:solidFill>
                  <a:schemeClr val="accent2"/>
                </a:solidFill>
              </a:rPr>
              <a:t> (in MILS-AADL)  </a:t>
            </a:r>
            <a:r>
              <a:rPr lang="de-DE" sz="1000" dirty="0" err="1" smtClean="0">
                <a:solidFill>
                  <a:schemeClr val="accent2"/>
                </a:solidFill>
              </a:rPr>
              <a:t>satisfies</a:t>
            </a:r>
            <a:r>
              <a:rPr lang="de-DE" sz="1000" dirty="0" smtClean="0">
                <a:solidFill>
                  <a:schemeClr val="accent2"/>
                </a:solidFill>
              </a:rPr>
              <a:t> </a:t>
            </a:r>
            <a:r>
              <a:rPr lang="de-DE" sz="1000" dirty="0" err="1" smtClean="0">
                <a:solidFill>
                  <a:schemeClr val="accent2"/>
                </a:solidFill>
              </a:rPr>
              <a:t>security</a:t>
            </a:r>
            <a:r>
              <a:rPr lang="de-DE" sz="1000" dirty="0" smtClean="0">
                <a:solidFill>
                  <a:schemeClr val="accent2"/>
                </a:solidFill>
              </a:rPr>
              <a:t>/</a:t>
            </a:r>
            <a:r>
              <a:rPr lang="de-DE" sz="1000" dirty="0" err="1" smtClean="0">
                <a:solidFill>
                  <a:schemeClr val="accent2"/>
                </a:solidFill>
              </a:rPr>
              <a:t>safety</a:t>
            </a:r>
            <a:r>
              <a:rPr lang="de-DE" sz="1000" dirty="0" smtClean="0">
                <a:solidFill>
                  <a:schemeClr val="accent2"/>
                </a:solidFill>
              </a:rPr>
              <a:t> </a:t>
            </a:r>
            <a:r>
              <a:rPr lang="de-DE" sz="1000" dirty="0" err="1" smtClean="0">
                <a:solidFill>
                  <a:schemeClr val="accent2"/>
                </a:solidFill>
              </a:rPr>
              <a:t>goals</a:t>
            </a:r>
            <a:r>
              <a:rPr lang="de-DE" sz="1000" dirty="0" smtClean="0">
                <a:solidFill>
                  <a:schemeClr val="accent2"/>
                </a:solidFill>
              </a:rPr>
              <a:t>  (in LTL)</a:t>
            </a:r>
            <a:endParaRPr lang="de-DE" sz="1000" dirty="0">
              <a:solidFill>
                <a:schemeClr val="accent2"/>
              </a:solidFill>
            </a:endParaRPr>
          </a:p>
        </p:txBody>
      </p:sp>
      <p:sp>
        <p:nvSpPr>
          <p:cNvPr id="56" name="Flussdiagramm: Prozess 75"/>
          <p:cNvSpPr/>
          <p:nvPr/>
        </p:nvSpPr>
        <p:spPr>
          <a:xfrm>
            <a:off x="7150894" y="3782934"/>
            <a:ext cx="1728192" cy="100811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accent2"/>
                </a:solidFill>
              </a:rPr>
              <a:t>Technical </a:t>
            </a:r>
            <a:r>
              <a:rPr lang="de-DE" sz="1000" dirty="0" err="1" smtClean="0">
                <a:solidFill>
                  <a:schemeClr val="accent2"/>
                </a:solidFill>
              </a:rPr>
              <a:t>Platform</a:t>
            </a:r>
            <a:r>
              <a:rPr lang="de-DE" sz="1000" dirty="0" smtClean="0">
                <a:solidFill>
                  <a:schemeClr val="accent2"/>
                </a:solidFill>
              </a:rPr>
              <a:t> </a:t>
            </a:r>
            <a:r>
              <a:rPr lang="de-DE" sz="1000" dirty="0" err="1" smtClean="0">
                <a:solidFill>
                  <a:schemeClr val="accent2"/>
                </a:solidFill>
              </a:rPr>
              <a:t>under</a:t>
            </a:r>
            <a:r>
              <a:rPr lang="de-DE" sz="1000" dirty="0" smtClean="0">
                <a:solidFill>
                  <a:schemeClr val="accent2"/>
                </a:solidFill>
              </a:rPr>
              <a:t> </a:t>
            </a:r>
            <a:r>
              <a:rPr lang="de-DE" sz="1000" dirty="0" err="1" smtClean="0">
                <a:solidFill>
                  <a:schemeClr val="accent2"/>
                </a:solidFill>
              </a:rPr>
              <a:t>consideration</a:t>
            </a:r>
            <a:r>
              <a:rPr lang="de-DE" sz="1000" dirty="0">
                <a:solidFill>
                  <a:schemeClr val="accent2"/>
                </a:solidFill>
              </a:rPr>
              <a:t> </a:t>
            </a:r>
            <a:r>
              <a:rPr lang="de-DE" sz="1000" dirty="0" err="1" smtClean="0">
                <a:solidFill>
                  <a:schemeClr val="accent2"/>
                </a:solidFill>
              </a:rPr>
              <a:t>satisfies</a:t>
            </a:r>
            <a:r>
              <a:rPr lang="de-DE" sz="1000" dirty="0" smtClean="0">
                <a:solidFill>
                  <a:schemeClr val="accent2"/>
                </a:solidFill>
              </a:rPr>
              <a:t> MILS </a:t>
            </a:r>
            <a:r>
              <a:rPr lang="de-DE" sz="1000" b="1" dirty="0" smtClean="0">
                <a:solidFill>
                  <a:schemeClr val="accent2"/>
                </a:solidFill>
              </a:rPr>
              <a:t>SKPP</a:t>
            </a:r>
            <a:r>
              <a:rPr lang="de-DE" sz="1000" dirty="0" smtClean="0">
                <a:solidFill>
                  <a:schemeClr val="accent2"/>
                </a:solidFill>
              </a:rPr>
              <a:t> (</a:t>
            </a:r>
            <a:r>
              <a:rPr lang="de-DE" sz="1000" dirty="0" err="1" smtClean="0">
                <a:solidFill>
                  <a:schemeClr val="accent2"/>
                </a:solidFill>
              </a:rPr>
              <a:t>including</a:t>
            </a:r>
            <a:r>
              <a:rPr lang="de-DE" sz="1000" dirty="0" smtClean="0">
                <a:solidFill>
                  <a:schemeClr val="accent2"/>
                </a:solidFill>
              </a:rPr>
              <a:t> </a:t>
            </a:r>
            <a:r>
              <a:rPr lang="de-DE" sz="1000" dirty="0" err="1" smtClean="0">
                <a:solidFill>
                  <a:schemeClr val="accent2"/>
                </a:solidFill>
              </a:rPr>
              <a:t>isolation</a:t>
            </a:r>
            <a:r>
              <a:rPr lang="de-DE" sz="1000" dirty="0" smtClean="0">
                <a:solidFill>
                  <a:schemeClr val="accent2"/>
                </a:solidFill>
              </a:rPr>
              <a:t>, </a:t>
            </a:r>
            <a:r>
              <a:rPr lang="de-DE" sz="1000" dirty="0" err="1" smtClean="0">
                <a:solidFill>
                  <a:schemeClr val="accent2"/>
                </a:solidFill>
              </a:rPr>
              <a:t>flow</a:t>
            </a:r>
            <a:r>
              <a:rPr lang="de-DE" sz="1000" dirty="0" smtClean="0">
                <a:solidFill>
                  <a:schemeClr val="accent2"/>
                </a:solidFill>
              </a:rPr>
              <a:t> </a:t>
            </a:r>
            <a:r>
              <a:rPr lang="de-DE" sz="1000" dirty="0" err="1" smtClean="0">
                <a:solidFill>
                  <a:schemeClr val="accent2"/>
                </a:solidFill>
              </a:rPr>
              <a:t>control</a:t>
            </a:r>
            <a:r>
              <a:rPr lang="de-DE" sz="1000" dirty="0" smtClean="0">
                <a:solidFill>
                  <a:schemeClr val="accent2"/>
                </a:solidFill>
              </a:rPr>
              <a:t> </a:t>
            </a:r>
            <a:r>
              <a:rPr lang="de-DE" sz="1000" dirty="0" err="1" smtClean="0">
                <a:solidFill>
                  <a:schemeClr val="accent2"/>
                </a:solidFill>
              </a:rPr>
              <a:t>policy</a:t>
            </a:r>
            <a:r>
              <a:rPr lang="de-DE" sz="1000" dirty="0" smtClean="0">
                <a:solidFill>
                  <a:schemeClr val="accent2"/>
                </a:solidFill>
              </a:rPr>
              <a:t>, </a:t>
            </a:r>
            <a:r>
              <a:rPr lang="de-DE" sz="1000" dirty="0" err="1" smtClean="0">
                <a:solidFill>
                  <a:schemeClr val="accent2"/>
                </a:solidFill>
              </a:rPr>
              <a:t>determinism</a:t>
            </a:r>
            <a:r>
              <a:rPr lang="de-DE" sz="1000" dirty="0" smtClean="0">
                <a:solidFill>
                  <a:schemeClr val="accent2"/>
                </a:solidFill>
              </a:rPr>
              <a:t>)</a:t>
            </a:r>
            <a:endParaRPr lang="de-DE" sz="1000" dirty="0">
              <a:solidFill>
                <a:schemeClr val="accent2"/>
              </a:solidFill>
            </a:endParaRPr>
          </a:p>
        </p:txBody>
      </p:sp>
      <p:sp>
        <p:nvSpPr>
          <p:cNvPr id="57" name="Flussdiagramm: Prozess 157"/>
          <p:cNvSpPr/>
          <p:nvPr/>
        </p:nvSpPr>
        <p:spPr>
          <a:xfrm>
            <a:off x="6732240" y="2594189"/>
            <a:ext cx="2248891" cy="6480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smtClean="0">
                <a:solidFill>
                  <a:schemeClr val="accent2"/>
                </a:solidFill>
              </a:rPr>
              <a:t>Architectural</a:t>
            </a:r>
            <a:r>
              <a:rPr lang="de-DE" sz="1000" dirty="0" smtClean="0">
                <a:solidFill>
                  <a:schemeClr val="accent2"/>
                </a:solidFill>
              </a:rPr>
              <a:t> </a:t>
            </a:r>
            <a:r>
              <a:rPr lang="de-DE" sz="1000" dirty="0" err="1" smtClean="0">
                <a:solidFill>
                  <a:schemeClr val="accent2"/>
                </a:solidFill>
              </a:rPr>
              <a:t>information</a:t>
            </a:r>
            <a:r>
              <a:rPr lang="de-DE" sz="1000" dirty="0" smtClean="0">
                <a:solidFill>
                  <a:schemeClr val="accent2"/>
                </a:solidFill>
              </a:rPr>
              <a:t> </a:t>
            </a:r>
            <a:r>
              <a:rPr lang="de-DE" sz="1000" dirty="0" err="1" smtClean="0">
                <a:solidFill>
                  <a:schemeClr val="accent2"/>
                </a:solidFill>
              </a:rPr>
              <a:t>flow</a:t>
            </a:r>
            <a:r>
              <a:rPr lang="de-DE" sz="1000" dirty="0" smtClean="0">
                <a:solidFill>
                  <a:schemeClr val="accent2"/>
                </a:solidFill>
              </a:rPr>
              <a:t> </a:t>
            </a:r>
            <a:r>
              <a:rPr lang="de-DE" sz="1000" dirty="0" err="1" smtClean="0">
                <a:solidFill>
                  <a:schemeClr val="accent2"/>
                </a:solidFill>
              </a:rPr>
              <a:t>policy</a:t>
            </a:r>
            <a:endParaRPr lang="de-DE" sz="1000" dirty="0" smtClean="0">
              <a:solidFill>
                <a:schemeClr val="accent2"/>
              </a:solidFill>
            </a:endParaRPr>
          </a:p>
          <a:p>
            <a:pPr algn="ctr"/>
            <a:r>
              <a:rPr lang="de-DE" sz="1000" dirty="0" smtClean="0">
                <a:solidFill>
                  <a:schemeClr val="accent2"/>
                </a:solidFill>
              </a:rPr>
              <a:t> </a:t>
            </a:r>
            <a:r>
              <a:rPr lang="de-DE" sz="1000" dirty="0" err="1" smtClean="0">
                <a:solidFill>
                  <a:schemeClr val="accent2"/>
                </a:solidFill>
              </a:rPr>
              <a:t>implemented</a:t>
            </a:r>
            <a:r>
              <a:rPr lang="de-DE" sz="1000" dirty="0" smtClean="0">
                <a:solidFill>
                  <a:schemeClr val="accent2"/>
                </a:solidFill>
              </a:rPr>
              <a:t> </a:t>
            </a:r>
            <a:r>
              <a:rPr lang="de-DE" sz="1000" dirty="0" err="1" smtClean="0">
                <a:solidFill>
                  <a:schemeClr val="accent2"/>
                </a:solidFill>
              </a:rPr>
              <a:t>correctly</a:t>
            </a:r>
            <a:r>
              <a:rPr lang="de-DE" sz="1000" dirty="0" smtClean="0">
                <a:solidFill>
                  <a:schemeClr val="accent2"/>
                </a:solidFill>
              </a:rPr>
              <a:t> </a:t>
            </a:r>
          </a:p>
          <a:p>
            <a:pPr algn="ctr"/>
            <a:r>
              <a:rPr lang="de-DE" sz="1000" dirty="0" smtClean="0">
                <a:solidFill>
                  <a:schemeClr val="accent2"/>
                </a:solidFill>
              </a:rPr>
              <a:t>on </a:t>
            </a:r>
            <a:r>
              <a:rPr lang="de-DE" sz="1000" dirty="0" err="1" smtClean="0">
                <a:solidFill>
                  <a:schemeClr val="accent2"/>
                </a:solidFill>
              </a:rPr>
              <a:t>technical</a:t>
            </a:r>
            <a:r>
              <a:rPr lang="de-DE" sz="1000" dirty="0" smtClean="0">
                <a:solidFill>
                  <a:schemeClr val="accent2"/>
                </a:solidFill>
              </a:rPr>
              <a:t> </a:t>
            </a:r>
            <a:r>
              <a:rPr lang="de-DE" sz="1000" dirty="0" err="1" smtClean="0">
                <a:solidFill>
                  <a:schemeClr val="accent2"/>
                </a:solidFill>
              </a:rPr>
              <a:t>platform</a:t>
            </a:r>
            <a:endParaRPr lang="de-DE" sz="1000" dirty="0">
              <a:solidFill>
                <a:schemeClr val="accent2"/>
              </a:solidFill>
            </a:endParaRPr>
          </a:p>
        </p:txBody>
      </p:sp>
      <p:cxnSp>
        <p:nvCxnSpPr>
          <p:cNvPr id="59" name="Gerade Verbindung mit Pfeil 159"/>
          <p:cNvCxnSpPr>
            <a:stCxn id="57" idx="2"/>
          </p:cNvCxnSpPr>
          <p:nvPr/>
        </p:nvCxnSpPr>
        <p:spPr>
          <a:xfrm flipH="1">
            <a:off x="6950890" y="3242261"/>
            <a:ext cx="905796" cy="12044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0" name="Flussdiagramm: Prozess 160"/>
          <p:cNvSpPr/>
          <p:nvPr/>
        </p:nvSpPr>
        <p:spPr>
          <a:xfrm>
            <a:off x="5119809" y="3788117"/>
            <a:ext cx="1831080" cy="1002929"/>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accent2"/>
                </a:solidFill>
              </a:rPr>
              <a:t>MILS </a:t>
            </a:r>
            <a:r>
              <a:rPr lang="de-DE" sz="1000" dirty="0" err="1" smtClean="0">
                <a:solidFill>
                  <a:schemeClr val="accent2"/>
                </a:solidFill>
              </a:rPr>
              <a:t>Platform</a:t>
            </a:r>
            <a:r>
              <a:rPr lang="de-DE" sz="1000" dirty="0" smtClean="0">
                <a:solidFill>
                  <a:schemeClr val="accent2"/>
                </a:solidFill>
              </a:rPr>
              <a:t> </a:t>
            </a:r>
            <a:r>
              <a:rPr lang="de-DE" sz="1000" dirty="0" err="1" smtClean="0">
                <a:solidFill>
                  <a:schemeClr val="accent2"/>
                </a:solidFill>
              </a:rPr>
              <a:t>configuration</a:t>
            </a:r>
            <a:r>
              <a:rPr lang="de-DE" sz="1000" dirty="0" smtClean="0">
                <a:solidFill>
                  <a:schemeClr val="accent2"/>
                </a:solidFill>
              </a:rPr>
              <a:t> </a:t>
            </a:r>
            <a:r>
              <a:rPr lang="de-DE" sz="1000" dirty="0" err="1" smtClean="0">
                <a:solidFill>
                  <a:schemeClr val="accent2"/>
                </a:solidFill>
              </a:rPr>
              <a:t>as</a:t>
            </a:r>
            <a:r>
              <a:rPr lang="de-DE" sz="1000" dirty="0" smtClean="0">
                <a:solidFill>
                  <a:schemeClr val="accent2"/>
                </a:solidFill>
              </a:rPr>
              <a:t> </a:t>
            </a:r>
            <a:r>
              <a:rPr lang="de-DE" sz="1000" dirty="0" err="1" smtClean="0">
                <a:solidFill>
                  <a:schemeClr val="accent2"/>
                </a:solidFill>
              </a:rPr>
              <a:t>generated</a:t>
            </a:r>
            <a:r>
              <a:rPr lang="de-DE" sz="1000" dirty="0" smtClean="0">
                <a:solidFill>
                  <a:schemeClr val="accent2"/>
                </a:solidFill>
              </a:rPr>
              <a:t> </a:t>
            </a:r>
            <a:r>
              <a:rPr lang="de-DE" sz="1000" dirty="0" err="1" smtClean="0">
                <a:solidFill>
                  <a:schemeClr val="accent2"/>
                </a:solidFill>
              </a:rPr>
              <a:t>by</a:t>
            </a:r>
            <a:r>
              <a:rPr lang="de-DE" sz="1000" dirty="0" smtClean="0">
                <a:solidFill>
                  <a:schemeClr val="accent2"/>
                </a:solidFill>
              </a:rPr>
              <a:t> </a:t>
            </a:r>
            <a:r>
              <a:rPr lang="de-DE" sz="1000" dirty="0" err="1" smtClean="0">
                <a:solidFill>
                  <a:schemeClr val="accent2"/>
                </a:solidFill>
              </a:rPr>
              <a:t>the</a:t>
            </a:r>
            <a:r>
              <a:rPr lang="de-DE" sz="1000" dirty="0" smtClean="0">
                <a:solidFill>
                  <a:schemeClr val="accent2"/>
                </a:solidFill>
              </a:rPr>
              <a:t> MILS </a:t>
            </a:r>
            <a:r>
              <a:rPr lang="de-DE" sz="1000" dirty="0" err="1" smtClean="0">
                <a:solidFill>
                  <a:schemeClr val="accent2"/>
                </a:solidFill>
              </a:rPr>
              <a:t>Platform</a:t>
            </a:r>
            <a:r>
              <a:rPr lang="de-DE" sz="1000" dirty="0" smtClean="0">
                <a:solidFill>
                  <a:schemeClr val="accent2"/>
                </a:solidFill>
              </a:rPr>
              <a:t> </a:t>
            </a:r>
            <a:r>
              <a:rPr lang="de-DE" sz="1000" dirty="0" err="1" smtClean="0">
                <a:solidFill>
                  <a:schemeClr val="accent2"/>
                </a:solidFill>
              </a:rPr>
              <a:t>configuration</a:t>
            </a:r>
            <a:r>
              <a:rPr lang="de-DE" sz="1000" dirty="0" smtClean="0">
                <a:solidFill>
                  <a:schemeClr val="accent2"/>
                </a:solidFill>
              </a:rPr>
              <a:t> </a:t>
            </a:r>
            <a:r>
              <a:rPr lang="de-DE" sz="1000" dirty="0" err="1" smtClean="0">
                <a:solidFill>
                  <a:schemeClr val="accent2"/>
                </a:solidFill>
              </a:rPr>
              <a:t>compiler</a:t>
            </a:r>
            <a:r>
              <a:rPr lang="de-DE" sz="1000" dirty="0" smtClean="0">
                <a:solidFill>
                  <a:schemeClr val="accent2"/>
                </a:solidFill>
              </a:rPr>
              <a:t> </a:t>
            </a:r>
            <a:r>
              <a:rPr lang="de-DE" sz="1000" b="1" dirty="0" err="1" smtClean="0">
                <a:solidFill>
                  <a:schemeClr val="accent2"/>
                </a:solidFill>
              </a:rPr>
              <a:t>exactly</a:t>
            </a:r>
            <a:r>
              <a:rPr lang="de-DE" sz="1000" b="1" dirty="0" smtClean="0">
                <a:solidFill>
                  <a:schemeClr val="accent2"/>
                </a:solidFill>
              </a:rPr>
              <a:t> </a:t>
            </a:r>
            <a:r>
              <a:rPr lang="de-DE" sz="1000" dirty="0" err="1" smtClean="0">
                <a:solidFill>
                  <a:schemeClr val="accent2"/>
                </a:solidFill>
              </a:rPr>
              <a:t>implements</a:t>
            </a:r>
            <a:r>
              <a:rPr lang="de-DE" sz="1000" dirty="0" smtClean="0">
                <a:solidFill>
                  <a:schemeClr val="accent2"/>
                </a:solidFill>
              </a:rPr>
              <a:t> </a:t>
            </a:r>
            <a:r>
              <a:rPr lang="de-DE" sz="1000" dirty="0" err="1" smtClean="0">
                <a:solidFill>
                  <a:schemeClr val="accent2"/>
                </a:solidFill>
              </a:rPr>
              <a:t>architectural</a:t>
            </a:r>
            <a:r>
              <a:rPr lang="de-DE" sz="1000" dirty="0" smtClean="0">
                <a:solidFill>
                  <a:schemeClr val="accent2"/>
                </a:solidFill>
              </a:rPr>
              <a:t> </a:t>
            </a:r>
            <a:r>
              <a:rPr lang="de-DE" sz="1000" dirty="0" err="1" smtClean="0">
                <a:solidFill>
                  <a:schemeClr val="accent2"/>
                </a:solidFill>
              </a:rPr>
              <a:t>information</a:t>
            </a:r>
            <a:r>
              <a:rPr lang="de-DE" sz="1000" dirty="0" smtClean="0">
                <a:solidFill>
                  <a:schemeClr val="accent2"/>
                </a:solidFill>
              </a:rPr>
              <a:t> </a:t>
            </a:r>
            <a:r>
              <a:rPr lang="de-DE" sz="1000" dirty="0" err="1" smtClean="0">
                <a:solidFill>
                  <a:schemeClr val="accent2"/>
                </a:solidFill>
              </a:rPr>
              <a:t>flow</a:t>
            </a:r>
            <a:r>
              <a:rPr lang="de-DE" sz="1000" dirty="0" smtClean="0">
                <a:solidFill>
                  <a:schemeClr val="accent2"/>
                </a:solidFill>
              </a:rPr>
              <a:t> </a:t>
            </a:r>
            <a:r>
              <a:rPr lang="de-DE" sz="1000" dirty="0" err="1" smtClean="0">
                <a:solidFill>
                  <a:schemeClr val="accent2"/>
                </a:solidFill>
              </a:rPr>
              <a:t>policy</a:t>
            </a:r>
            <a:endParaRPr lang="de-DE" sz="1000" dirty="0">
              <a:solidFill>
                <a:schemeClr val="accent2"/>
              </a:solidFill>
            </a:endParaRPr>
          </a:p>
        </p:txBody>
      </p:sp>
      <p:sp>
        <p:nvSpPr>
          <p:cNvPr id="61" name="Flussdiagramm: Prozess 167"/>
          <p:cNvSpPr/>
          <p:nvPr/>
        </p:nvSpPr>
        <p:spPr>
          <a:xfrm>
            <a:off x="4842372" y="2592834"/>
            <a:ext cx="1595690" cy="6480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smtClean="0">
                <a:solidFill>
                  <a:schemeClr val="accent2"/>
                </a:solidFill>
              </a:rPr>
              <a:t>Application</a:t>
            </a:r>
            <a:r>
              <a:rPr lang="de-DE" sz="1000" dirty="0" smtClean="0">
                <a:solidFill>
                  <a:schemeClr val="accent2"/>
                </a:solidFill>
              </a:rPr>
              <a:t> Code </a:t>
            </a:r>
          </a:p>
          <a:p>
            <a:pPr algn="ctr"/>
            <a:r>
              <a:rPr lang="de-DE" sz="1000" dirty="0" err="1" smtClean="0">
                <a:solidFill>
                  <a:schemeClr val="accent2"/>
                </a:solidFill>
              </a:rPr>
              <a:t>satisfies</a:t>
            </a:r>
            <a:r>
              <a:rPr lang="de-DE" sz="1000" dirty="0" smtClean="0">
                <a:solidFill>
                  <a:schemeClr val="accent2"/>
                </a:solidFill>
              </a:rPr>
              <a:t> / </a:t>
            </a:r>
            <a:r>
              <a:rPr lang="de-DE" sz="1000" dirty="0" err="1" smtClean="0">
                <a:solidFill>
                  <a:schemeClr val="accent2"/>
                </a:solidFill>
              </a:rPr>
              <a:t>implements</a:t>
            </a:r>
            <a:endParaRPr lang="de-DE" sz="1000" dirty="0" smtClean="0">
              <a:solidFill>
                <a:schemeClr val="accent2"/>
              </a:solidFill>
            </a:endParaRPr>
          </a:p>
          <a:p>
            <a:pPr algn="ctr"/>
            <a:r>
              <a:rPr lang="de-DE" sz="1000" dirty="0" err="1">
                <a:solidFill>
                  <a:schemeClr val="accent2"/>
                </a:solidFill>
              </a:rPr>
              <a:t>a</a:t>
            </a:r>
            <a:r>
              <a:rPr lang="de-DE" sz="1000" dirty="0" err="1" smtClean="0">
                <a:solidFill>
                  <a:schemeClr val="accent2"/>
                </a:solidFill>
              </a:rPr>
              <a:t>rchitectural</a:t>
            </a:r>
            <a:r>
              <a:rPr lang="de-DE" sz="1000" dirty="0" smtClean="0">
                <a:solidFill>
                  <a:schemeClr val="accent2"/>
                </a:solidFill>
              </a:rPr>
              <a:t> </a:t>
            </a:r>
            <a:r>
              <a:rPr lang="de-DE" sz="1000" dirty="0" err="1" smtClean="0">
                <a:solidFill>
                  <a:schemeClr val="accent2"/>
                </a:solidFill>
              </a:rPr>
              <a:t>constraints</a:t>
            </a:r>
            <a:endParaRPr lang="de-DE" sz="1000" dirty="0">
              <a:solidFill>
                <a:schemeClr val="accent2"/>
              </a:solidFill>
            </a:endParaRPr>
          </a:p>
        </p:txBody>
      </p:sp>
      <p:cxnSp>
        <p:nvCxnSpPr>
          <p:cNvPr id="62" name="Gerade Verbindung mit Pfeil 182"/>
          <p:cNvCxnSpPr>
            <a:endCxn id="56" idx="0"/>
          </p:cNvCxnSpPr>
          <p:nvPr/>
        </p:nvCxnSpPr>
        <p:spPr>
          <a:xfrm>
            <a:off x="7007162" y="3672365"/>
            <a:ext cx="1007828" cy="110569"/>
          </a:xfrm>
          <a:prstGeom prst="straightConnector1">
            <a:avLst/>
          </a:prstGeom>
          <a:ln w="38100">
            <a:noFill/>
            <a:tailEnd type="arrow"/>
          </a:ln>
        </p:spPr>
        <p:style>
          <a:lnRef idx="1">
            <a:schemeClr val="accent1"/>
          </a:lnRef>
          <a:fillRef idx="0">
            <a:schemeClr val="accent1"/>
          </a:fillRef>
          <a:effectRef idx="0">
            <a:schemeClr val="accent1"/>
          </a:effectRef>
          <a:fontRef idx="minor">
            <a:schemeClr val="tx1"/>
          </a:fontRef>
        </p:style>
      </p:cxnSp>
      <p:sp>
        <p:nvSpPr>
          <p:cNvPr id="65" name="Textfeld 248"/>
          <p:cNvSpPr txBox="1"/>
          <p:nvPr/>
        </p:nvSpPr>
        <p:spPr>
          <a:xfrm>
            <a:off x="2411760" y="6001543"/>
            <a:ext cx="1539613" cy="307777"/>
          </a:xfrm>
          <a:prstGeom prst="rect">
            <a:avLst/>
          </a:prstGeom>
          <a:noFill/>
        </p:spPr>
        <p:txBody>
          <a:bodyPr wrap="square" rtlCol="0">
            <a:spAutoFit/>
          </a:bodyPr>
          <a:lstStyle/>
          <a:p>
            <a:r>
              <a:rPr lang="de-DE" sz="1400" b="1" dirty="0" err="1" smtClean="0">
                <a:solidFill>
                  <a:srgbClr val="00B050"/>
                </a:solidFill>
              </a:rPr>
              <a:t>Once</a:t>
            </a:r>
            <a:r>
              <a:rPr lang="de-DE" sz="1400" b="1" dirty="0" smtClean="0">
                <a:solidFill>
                  <a:srgbClr val="00B050"/>
                </a:solidFill>
              </a:rPr>
              <a:t> </a:t>
            </a:r>
            <a:r>
              <a:rPr lang="de-DE" sz="1400" b="1" dirty="0" err="1" smtClean="0">
                <a:solidFill>
                  <a:srgbClr val="00B050"/>
                </a:solidFill>
              </a:rPr>
              <a:t>and</a:t>
            </a:r>
            <a:r>
              <a:rPr lang="de-DE" sz="1400" b="1" dirty="0" smtClean="0">
                <a:solidFill>
                  <a:srgbClr val="00B050"/>
                </a:solidFill>
              </a:rPr>
              <a:t> </a:t>
            </a:r>
            <a:r>
              <a:rPr lang="de-DE" sz="1400" b="1" dirty="0" err="1" smtClean="0">
                <a:solidFill>
                  <a:srgbClr val="00B050"/>
                </a:solidFill>
              </a:rPr>
              <a:t>forall</a:t>
            </a:r>
            <a:endParaRPr lang="de-DE" sz="1400" b="1" dirty="0">
              <a:solidFill>
                <a:srgbClr val="00B050"/>
              </a:solidFill>
            </a:endParaRPr>
          </a:p>
        </p:txBody>
      </p:sp>
      <p:sp>
        <p:nvSpPr>
          <p:cNvPr id="66" name="Textfeld 249"/>
          <p:cNvSpPr txBox="1"/>
          <p:nvPr/>
        </p:nvSpPr>
        <p:spPr>
          <a:xfrm>
            <a:off x="3195075" y="5040941"/>
            <a:ext cx="1958072" cy="307777"/>
          </a:xfrm>
          <a:prstGeom prst="rect">
            <a:avLst/>
          </a:prstGeom>
          <a:noFill/>
        </p:spPr>
        <p:txBody>
          <a:bodyPr wrap="square" rtlCol="0">
            <a:spAutoFit/>
          </a:bodyPr>
          <a:lstStyle/>
          <a:p>
            <a:r>
              <a:rPr lang="de-DE" sz="1400" b="1" dirty="0" err="1" smtClean="0">
                <a:solidFill>
                  <a:srgbClr val="FFC000"/>
                </a:solidFill>
              </a:rPr>
              <a:t>Application-Specific</a:t>
            </a:r>
            <a:endParaRPr lang="de-DE" sz="1400" b="1" dirty="0">
              <a:solidFill>
                <a:srgbClr val="FFC000"/>
              </a:solidFill>
            </a:endParaRPr>
          </a:p>
        </p:txBody>
      </p:sp>
      <p:sp>
        <p:nvSpPr>
          <p:cNvPr id="69" name="Oval 68"/>
          <p:cNvSpPr/>
          <p:nvPr/>
        </p:nvSpPr>
        <p:spPr>
          <a:xfrm>
            <a:off x="595356" y="5147986"/>
            <a:ext cx="1257557" cy="127249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a:solidFill>
                  <a:schemeClr val="accent2"/>
                </a:solidFill>
              </a:rPr>
              <a:t>Safety</a:t>
            </a:r>
            <a:r>
              <a:rPr lang="de-DE" sz="1000" dirty="0">
                <a:solidFill>
                  <a:schemeClr val="accent2"/>
                </a:solidFill>
              </a:rPr>
              <a:t> &amp; Security </a:t>
            </a:r>
            <a:r>
              <a:rPr lang="de-DE" sz="1000" dirty="0" err="1">
                <a:solidFill>
                  <a:schemeClr val="accent2"/>
                </a:solidFill>
              </a:rPr>
              <a:t>goals</a:t>
            </a:r>
            <a:r>
              <a:rPr lang="de-DE" sz="1000" dirty="0">
                <a:solidFill>
                  <a:schemeClr val="accent2"/>
                </a:solidFill>
              </a:rPr>
              <a:t> </a:t>
            </a:r>
            <a:r>
              <a:rPr lang="de-DE" sz="1000" dirty="0" err="1">
                <a:solidFill>
                  <a:schemeClr val="accent2"/>
                </a:solidFill>
              </a:rPr>
              <a:t>preserved</a:t>
            </a:r>
            <a:r>
              <a:rPr lang="de-DE" sz="1000" dirty="0">
                <a:solidFill>
                  <a:schemeClr val="accent2"/>
                </a:solidFill>
              </a:rPr>
              <a:t> </a:t>
            </a:r>
            <a:r>
              <a:rPr lang="de-DE" sz="1000" dirty="0" err="1">
                <a:solidFill>
                  <a:schemeClr val="accent2"/>
                </a:solidFill>
              </a:rPr>
              <a:t>under</a:t>
            </a:r>
            <a:r>
              <a:rPr lang="de-DE" sz="1000" dirty="0">
                <a:solidFill>
                  <a:schemeClr val="accent2"/>
                </a:solidFill>
              </a:rPr>
              <a:t> </a:t>
            </a:r>
            <a:r>
              <a:rPr lang="de-DE" sz="1000" dirty="0" err="1">
                <a:solidFill>
                  <a:schemeClr val="accent2"/>
                </a:solidFill>
              </a:rPr>
              <a:t>architectural</a:t>
            </a:r>
            <a:r>
              <a:rPr lang="de-DE" sz="1000" dirty="0">
                <a:solidFill>
                  <a:schemeClr val="accent2"/>
                </a:solidFill>
              </a:rPr>
              <a:t> </a:t>
            </a:r>
            <a:r>
              <a:rPr lang="de-DE" sz="1000" dirty="0" err="1">
                <a:solidFill>
                  <a:schemeClr val="accent2"/>
                </a:solidFill>
              </a:rPr>
              <a:t>refinement</a:t>
            </a:r>
            <a:endParaRPr lang="de-DE" sz="1000" dirty="0">
              <a:solidFill>
                <a:schemeClr val="accent2"/>
              </a:solidFill>
            </a:endParaRPr>
          </a:p>
        </p:txBody>
      </p:sp>
      <p:sp>
        <p:nvSpPr>
          <p:cNvPr id="70" name="Oval 69"/>
          <p:cNvSpPr/>
          <p:nvPr/>
        </p:nvSpPr>
        <p:spPr>
          <a:xfrm>
            <a:off x="6363698" y="5364072"/>
            <a:ext cx="1325390" cy="11720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a:solidFill>
                  <a:schemeClr val="accent2"/>
                </a:solidFill>
              </a:rPr>
              <a:t>Isomorphism</a:t>
            </a:r>
            <a:r>
              <a:rPr lang="de-DE" sz="1000" dirty="0">
                <a:solidFill>
                  <a:schemeClr val="accent2"/>
                </a:solidFill>
              </a:rPr>
              <a:t> </a:t>
            </a:r>
            <a:r>
              <a:rPr lang="de-DE" sz="1000" dirty="0" err="1">
                <a:solidFill>
                  <a:schemeClr val="accent2"/>
                </a:solidFill>
              </a:rPr>
              <a:t>between</a:t>
            </a:r>
            <a:r>
              <a:rPr lang="de-DE" sz="1000" dirty="0">
                <a:solidFill>
                  <a:schemeClr val="accent2"/>
                </a:solidFill>
              </a:rPr>
              <a:t> </a:t>
            </a:r>
            <a:r>
              <a:rPr lang="de-DE" sz="1000" dirty="0" err="1">
                <a:solidFill>
                  <a:schemeClr val="accent2"/>
                </a:solidFill>
              </a:rPr>
              <a:t>configuration</a:t>
            </a:r>
            <a:r>
              <a:rPr lang="de-DE" sz="1000" dirty="0">
                <a:solidFill>
                  <a:schemeClr val="accent2"/>
                </a:solidFill>
              </a:rPr>
              <a:t>&amp;  </a:t>
            </a:r>
            <a:r>
              <a:rPr lang="de-DE" sz="1000" dirty="0" err="1">
                <a:solidFill>
                  <a:schemeClr val="accent2"/>
                </a:solidFill>
              </a:rPr>
              <a:t>architectural</a:t>
            </a:r>
            <a:r>
              <a:rPr lang="de-DE" sz="1000" dirty="0">
                <a:solidFill>
                  <a:schemeClr val="accent2"/>
                </a:solidFill>
              </a:rPr>
              <a:t> </a:t>
            </a:r>
            <a:r>
              <a:rPr lang="de-DE" sz="1000" dirty="0" err="1" smtClean="0">
                <a:solidFill>
                  <a:schemeClr val="accent2"/>
                </a:solidFill>
              </a:rPr>
              <a:t>information</a:t>
            </a:r>
            <a:endParaRPr lang="de-DE" sz="1000" dirty="0" smtClean="0">
              <a:solidFill>
                <a:schemeClr val="accent2"/>
              </a:solidFill>
            </a:endParaRPr>
          </a:p>
          <a:p>
            <a:pPr algn="ctr"/>
            <a:r>
              <a:rPr lang="de-DE" sz="1000" dirty="0" err="1" smtClean="0">
                <a:solidFill>
                  <a:schemeClr val="accent2"/>
                </a:solidFill>
              </a:rPr>
              <a:t>flow</a:t>
            </a:r>
            <a:endParaRPr lang="de-DE" sz="1000" dirty="0">
              <a:solidFill>
                <a:schemeClr val="accent2"/>
              </a:solidFill>
            </a:endParaRPr>
          </a:p>
        </p:txBody>
      </p:sp>
      <p:sp>
        <p:nvSpPr>
          <p:cNvPr id="71" name="Oval 70"/>
          <p:cNvSpPr/>
          <p:nvPr/>
        </p:nvSpPr>
        <p:spPr>
          <a:xfrm>
            <a:off x="4398935" y="5323813"/>
            <a:ext cx="1385040" cy="119322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rPr>
              <a:t>MILS </a:t>
            </a:r>
            <a:r>
              <a:rPr lang="de-DE" sz="1000" dirty="0" err="1">
                <a:solidFill>
                  <a:schemeClr val="accent2"/>
                </a:solidFill>
              </a:rPr>
              <a:t>Platform</a:t>
            </a:r>
            <a:r>
              <a:rPr lang="de-DE" sz="1000" dirty="0">
                <a:solidFill>
                  <a:schemeClr val="accent2"/>
                </a:solidFill>
              </a:rPr>
              <a:t> </a:t>
            </a:r>
            <a:r>
              <a:rPr lang="de-DE" sz="1000" dirty="0" err="1">
                <a:solidFill>
                  <a:schemeClr val="accent2"/>
                </a:solidFill>
              </a:rPr>
              <a:t>Configuration</a:t>
            </a:r>
            <a:r>
              <a:rPr lang="de-DE" sz="1000" dirty="0">
                <a:solidFill>
                  <a:schemeClr val="accent2"/>
                </a:solidFill>
              </a:rPr>
              <a:t> Compiler </a:t>
            </a:r>
            <a:r>
              <a:rPr lang="de-DE" sz="1000" dirty="0" err="1">
                <a:solidFill>
                  <a:schemeClr val="accent2"/>
                </a:solidFill>
              </a:rPr>
              <a:t>formally</a:t>
            </a:r>
            <a:r>
              <a:rPr lang="de-DE" sz="1000" dirty="0">
                <a:solidFill>
                  <a:schemeClr val="accent2"/>
                </a:solidFill>
              </a:rPr>
              <a:t> </a:t>
            </a:r>
            <a:r>
              <a:rPr lang="de-DE" sz="1000" dirty="0" err="1">
                <a:solidFill>
                  <a:schemeClr val="accent2"/>
                </a:solidFill>
              </a:rPr>
              <a:t>verifed</a:t>
            </a:r>
            <a:endParaRPr lang="de-DE" sz="1000" dirty="0">
              <a:solidFill>
                <a:schemeClr val="accent2"/>
              </a:solidFill>
            </a:endParaRPr>
          </a:p>
        </p:txBody>
      </p:sp>
      <p:sp>
        <p:nvSpPr>
          <p:cNvPr id="72" name="Oval 71"/>
          <p:cNvSpPr/>
          <p:nvPr/>
        </p:nvSpPr>
        <p:spPr>
          <a:xfrm>
            <a:off x="7822354" y="5364388"/>
            <a:ext cx="1092110" cy="100811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rPr>
              <a:t>Technical </a:t>
            </a:r>
            <a:r>
              <a:rPr lang="de-DE" sz="1000" dirty="0" err="1">
                <a:solidFill>
                  <a:schemeClr val="accent2"/>
                </a:solidFill>
              </a:rPr>
              <a:t>platform</a:t>
            </a:r>
            <a:r>
              <a:rPr lang="de-DE" sz="1000" dirty="0">
                <a:solidFill>
                  <a:schemeClr val="accent2"/>
                </a:solidFill>
              </a:rPr>
              <a:t> </a:t>
            </a:r>
            <a:r>
              <a:rPr lang="de-DE" sz="1000" dirty="0" err="1">
                <a:solidFill>
                  <a:schemeClr val="accent2"/>
                </a:solidFill>
              </a:rPr>
              <a:t>is</a:t>
            </a:r>
            <a:r>
              <a:rPr lang="de-DE" sz="1000" dirty="0">
                <a:solidFill>
                  <a:schemeClr val="accent2"/>
                </a:solidFill>
              </a:rPr>
              <a:t> </a:t>
            </a:r>
            <a:r>
              <a:rPr lang="de-DE" sz="1000" dirty="0" err="1">
                <a:solidFill>
                  <a:schemeClr val="accent2"/>
                </a:solidFill>
              </a:rPr>
              <a:t>verified</a:t>
            </a:r>
            <a:r>
              <a:rPr lang="de-DE" sz="1000" dirty="0">
                <a:solidFill>
                  <a:schemeClr val="accent2"/>
                </a:solidFill>
              </a:rPr>
              <a:t> </a:t>
            </a:r>
            <a:r>
              <a:rPr lang="de-DE" sz="1000" dirty="0" err="1">
                <a:solidFill>
                  <a:schemeClr val="accent2"/>
                </a:solidFill>
              </a:rPr>
              <a:t>to</a:t>
            </a:r>
            <a:r>
              <a:rPr lang="de-DE" sz="1000" dirty="0">
                <a:solidFill>
                  <a:schemeClr val="accent2"/>
                </a:solidFill>
              </a:rPr>
              <a:t> </a:t>
            </a:r>
            <a:r>
              <a:rPr lang="de-DE" sz="1000" dirty="0" err="1">
                <a:solidFill>
                  <a:schemeClr val="accent2"/>
                </a:solidFill>
              </a:rPr>
              <a:t>satisfy</a:t>
            </a:r>
            <a:r>
              <a:rPr lang="de-DE" sz="1000" dirty="0">
                <a:solidFill>
                  <a:schemeClr val="accent2"/>
                </a:solidFill>
              </a:rPr>
              <a:t> </a:t>
            </a:r>
            <a:r>
              <a:rPr lang="de-DE" sz="1000" b="1" dirty="0">
                <a:solidFill>
                  <a:schemeClr val="accent2"/>
                </a:solidFill>
              </a:rPr>
              <a:t>SKPP</a:t>
            </a:r>
          </a:p>
        </p:txBody>
      </p:sp>
      <p:sp>
        <p:nvSpPr>
          <p:cNvPr id="73" name="Diamond 72"/>
          <p:cNvSpPr/>
          <p:nvPr/>
        </p:nvSpPr>
        <p:spPr>
          <a:xfrm>
            <a:off x="5670895" y="4971101"/>
            <a:ext cx="767167" cy="325606"/>
          </a:xfrm>
          <a:prstGeom prst="diamond">
            <a:avLst/>
          </a:prstGeom>
          <a:solidFill>
            <a:srgbClr val="C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OR</a:t>
            </a:r>
            <a:endParaRPr lang="en-US" sz="900" b="1" dirty="0">
              <a:solidFill>
                <a:schemeClr val="accent2"/>
              </a:solidFill>
            </a:endParaRPr>
          </a:p>
        </p:txBody>
      </p:sp>
      <p:sp>
        <p:nvSpPr>
          <p:cNvPr id="75" name="Diamond 74"/>
          <p:cNvSpPr/>
          <p:nvPr/>
        </p:nvSpPr>
        <p:spPr>
          <a:xfrm>
            <a:off x="3437263" y="3453336"/>
            <a:ext cx="767167" cy="325606"/>
          </a:xfrm>
          <a:prstGeom prst="diamond">
            <a:avLst/>
          </a:prstGeom>
          <a:solidFill>
            <a:srgbClr val="C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OR</a:t>
            </a:r>
            <a:endParaRPr lang="en-US" sz="900" b="1" dirty="0">
              <a:solidFill>
                <a:schemeClr val="accent2"/>
              </a:solidFill>
            </a:endParaRPr>
          </a:p>
        </p:txBody>
      </p:sp>
      <p:cxnSp>
        <p:nvCxnSpPr>
          <p:cNvPr id="79" name="Gerade Verbindung mit Pfeil 8"/>
          <p:cNvCxnSpPr/>
          <p:nvPr/>
        </p:nvCxnSpPr>
        <p:spPr>
          <a:xfrm>
            <a:off x="4255712" y="1369778"/>
            <a:ext cx="1" cy="28173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0" name="Gerade Verbindung mit Pfeil 82"/>
          <p:cNvCxnSpPr/>
          <p:nvPr/>
        </p:nvCxnSpPr>
        <p:spPr>
          <a:xfrm>
            <a:off x="8014990" y="4791046"/>
            <a:ext cx="353419" cy="573342"/>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1" name="Gerade Verbindung mit Pfeil 112"/>
          <p:cNvCxnSpPr>
            <a:stCxn id="97" idx="4"/>
            <a:endCxn id="68" idx="0"/>
          </p:cNvCxnSpPr>
          <p:nvPr/>
        </p:nvCxnSpPr>
        <p:spPr>
          <a:xfrm flipH="1">
            <a:off x="527549" y="3791472"/>
            <a:ext cx="472722" cy="30141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113"/>
          <p:cNvCxnSpPr>
            <a:stCxn id="97" idx="4"/>
            <a:endCxn id="69" idx="0"/>
          </p:cNvCxnSpPr>
          <p:nvPr/>
        </p:nvCxnSpPr>
        <p:spPr>
          <a:xfrm>
            <a:off x="1000271" y="3791472"/>
            <a:ext cx="223864" cy="135651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168"/>
          <p:cNvCxnSpPr>
            <a:stCxn id="53" idx="3"/>
            <a:endCxn id="61" idx="0"/>
          </p:cNvCxnSpPr>
          <p:nvPr/>
        </p:nvCxnSpPr>
        <p:spPr>
          <a:xfrm>
            <a:off x="4082893" y="2227578"/>
            <a:ext cx="1557324" cy="36525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169"/>
          <p:cNvCxnSpPr>
            <a:endCxn id="57" idx="0"/>
          </p:cNvCxnSpPr>
          <p:nvPr/>
        </p:nvCxnSpPr>
        <p:spPr>
          <a:xfrm>
            <a:off x="4082893" y="2227578"/>
            <a:ext cx="3773793" cy="36661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6" name="Gerade Verbindung mit Pfeil 171"/>
          <p:cNvCxnSpPr>
            <a:endCxn id="54" idx="0"/>
          </p:cNvCxnSpPr>
          <p:nvPr/>
        </p:nvCxnSpPr>
        <p:spPr>
          <a:xfrm flipH="1">
            <a:off x="1155209" y="2227578"/>
            <a:ext cx="2927685" cy="35183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7" name="Gerade Verbindung mit Pfeil 237"/>
          <p:cNvCxnSpPr>
            <a:stCxn id="75" idx="2"/>
            <a:endCxn id="74" idx="0"/>
          </p:cNvCxnSpPr>
          <p:nvPr/>
        </p:nvCxnSpPr>
        <p:spPr>
          <a:xfrm flipH="1">
            <a:off x="2794582" y="3778942"/>
            <a:ext cx="1026265" cy="145002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9" name="Gerade Verbindung mit Pfeil 270"/>
          <p:cNvCxnSpPr>
            <a:stCxn id="75" idx="2"/>
            <a:endCxn id="76" idx="0"/>
          </p:cNvCxnSpPr>
          <p:nvPr/>
        </p:nvCxnSpPr>
        <p:spPr>
          <a:xfrm>
            <a:off x="3820847" y="3778942"/>
            <a:ext cx="28137" cy="81340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1" name="Gerade Verbindung mit Pfeil 165"/>
          <p:cNvCxnSpPr/>
          <p:nvPr/>
        </p:nvCxnSpPr>
        <p:spPr>
          <a:xfrm>
            <a:off x="6054479" y="5296707"/>
            <a:ext cx="971914" cy="6736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2" name="Gerade Verbindung mit Pfeil 164"/>
          <p:cNvCxnSpPr/>
          <p:nvPr/>
        </p:nvCxnSpPr>
        <p:spPr>
          <a:xfrm flipH="1">
            <a:off x="5091455" y="5296707"/>
            <a:ext cx="963024" cy="2710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3" name="Gerade Verbindung mit Pfeil 162"/>
          <p:cNvCxnSpPr/>
          <p:nvPr/>
        </p:nvCxnSpPr>
        <p:spPr>
          <a:xfrm>
            <a:off x="6035349" y="4791046"/>
            <a:ext cx="16939" cy="18005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mit Pfeil 234"/>
          <p:cNvCxnSpPr>
            <a:stCxn id="61" idx="2"/>
            <a:endCxn id="75" idx="0"/>
          </p:cNvCxnSpPr>
          <p:nvPr/>
        </p:nvCxnSpPr>
        <p:spPr>
          <a:xfrm flipH="1">
            <a:off x="3820847" y="3240906"/>
            <a:ext cx="1819370" cy="21243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693983" y="3431432"/>
            <a:ext cx="612576" cy="360040"/>
          </a:xfrm>
          <a:prstGeom prst="ellipse">
            <a:avLst/>
          </a:prstGeom>
          <a:solidFill>
            <a:srgbClr val="C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AND</a:t>
            </a:r>
            <a:endParaRPr lang="en-US" sz="900" b="1" dirty="0">
              <a:solidFill>
                <a:schemeClr val="accent2"/>
              </a:solidFill>
            </a:endParaRPr>
          </a:p>
        </p:txBody>
      </p:sp>
      <p:cxnSp>
        <p:nvCxnSpPr>
          <p:cNvPr id="98" name="Gerade Verbindung mit Pfeil 77"/>
          <p:cNvCxnSpPr>
            <a:endCxn id="97" idx="0"/>
          </p:cNvCxnSpPr>
          <p:nvPr/>
        </p:nvCxnSpPr>
        <p:spPr>
          <a:xfrm flipH="1">
            <a:off x="1000271" y="3227481"/>
            <a:ext cx="770300" cy="20395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6672738" y="3385151"/>
            <a:ext cx="612576" cy="360040"/>
          </a:xfrm>
          <a:prstGeom prst="ellipse">
            <a:avLst/>
          </a:prstGeom>
          <a:solidFill>
            <a:srgbClr val="CE3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accent2"/>
                </a:solidFill>
              </a:rPr>
              <a:t>AND</a:t>
            </a:r>
            <a:endParaRPr lang="en-US" sz="900" b="1" dirty="0">
              <a:solidFill>
                <a:schemeClr val="accent2"/>
              </a:solidFill>
            </a:endParaRPr>
          </a:p>
        </p:txBody>
      </p:sp>
      <p:cxnSp>
        <p:nvCxnSpPr>
          <p:cNvPr id="100" name="Gerade Verbindung mit Pfeil 179"/>
          <p:cNvCxnSpPr/>
          <p:nvPr/>
        </p:nvCxnSpPr>
        <p:spPr>
          <a:xfrm flipH="1">
            <a:off x="6052288" y="3728911"/>
            <a:ext cx="943676" cy="4292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2" name="Gerade Verbindung mit Pfeil 179"/>
          <p:cNvCxnSpPr>
            <a:endCxn id="56" idx="0"/>
          </p:cNvCxnSpPr>
          <p:nvPr/>
        </p:nvCxnSpPr>
        <p:spPr>
          <a:xfrm>
            <a:off x="6952988" y="3727649"/>
            <a:ext cx="1062002" cy="5528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274365" y="3625742"/>
            <a:ext cx="1630790" cy="119322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solidFill>
              </a:rPr>
              <a:t>Architectural Transformations </a:t>
            </a:r>
            <a:r>
              <a:rPr lang="en-US" sz="1000" dirty="0" smtClean="0">
                <a:solidFill>
                  <a:schemeClr val="accent2"/>
                </a:solidFill>
              </a:rPr>
              <a:t>respect refinement </a:t>
            </a:r>
            <a:r>
              <a:rPr lang="en-US" sz="1000" dirty="0">
                <a:solidFill>
                  <a:schemeClr val="accent2"/>
                </a:solidFill>
              </a:rPr>
              <a:t>relation</a:t>
            </a:r>
          </a:p>
        </p:txBody>
      </p:sp>
      <p:sp>
        <p:nvSpPr>
          <p:cNvPr id="104" name="Flussdiagramm: Prozess 167"/>
          <p:cNvSpPr/>
          <p:nvPr/>
        </p:nvSpPr>
        <p:spPr>
          <a:xfrm>
            <a:off x="2798061" y="2594516"/>
            <a:ext cx="1595690" cy="648072"/>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accent2"/>
                </a:solidFill>
              </a:rPr>
              <a:t>Correctness </a:t>
            </a:r>
            <a:r>
              <a:rPr lang="de-DE" sz="1000" dirty="0" err="1" smtClean="0">
                <a:solidFill>
                  <a:schemeClr val="accent2"/>
                </a:solidFill>
              </a:rPr>
              <a:t>of</a:t>
            </a:r>
            <a:endParaRPr lang="de-DE" sz="1000" dirty="0" smtClean="0">
              <a:solidFill>
                <a:schemeClr val="accent2"/>
              </a:solidFill>
            </a:endParaRPr>
          </a:p>
          <a:p>
            <a:pPr algn="ctr"/>
            <a:r>
              <a:rPr lang="de-DE" sz="1000" dirty="0" err="1" smtClean="0">
                <a:solidFill>
                  <a:schemeClr val="accent2"/>
                </a:solidFill>
              </a:rPr>
              <a:t>Architectural</a:t>
            </a:r>
            <a:r>
              <a:rPr lang="de-DE" sz="1000" dirty="0" smtClean="0">
                <a:solidFill>
                  <a:schemeClr val="accent2"/>
                </a:solidFill>
              </a:rPr>
              <a:t> </a:t>
            </a:r>
            <a:r>
              <a:rPr lang="de-DE" sz="1000" dirty="0" err="1" smtClean="0">
                <a:solidFill>
                  <a:schemeClr val="accent2"/>
                </a:solidFill>
              </a:rPr>
              <a:t>Refinement</a:t>
            </a:r>
            <a:endParaRPr lang="de-DE" sz="1000" dirty="0">
              <a:solidFill>
                <a:schemeClr val="accent2"/>
              </a:solidFill>
            </a:endParaRPr>
          </a:p>
        </p:txBody>
      </p:sp>
      <p:cxnSp>
        <p:nvCxnSpPr>
          <p:cNvPr id="107" name="Gerade Verbindung mit Pfeil 168"/>
          <p:cNvCxnSpPr>
            <a:stCxn id="53" idx="3"/>
            <a:endCxn id="104" idx="0"/>
          </p:cNvCxnSpPr>
          <p:nvPr/>
        </p:nvCxnSpPr>
        <p:spPr>
          <a:xfrm flipH="1">
            <a:off x="3595906" y="2227578"/>
            <a:ext cx="486987" cy="36693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8" name="Gerade Verbindung mit Pfeil 168"/>
          <p:cNvCxnSpPr>
            <a:endCxn id="103" idx="0"/>
          </p:cNvCxnSpPr>
          <p:nvPr/>
        </p:nvCxnSpPr>
        <p:spPr>
          <a:xfrm flipH="1">
            <a:off x="2089760" y="3243321"/>
            <a:ext cx="1533181" cy="38242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1390" y="4092885"/>
            <a:ext cx="1012318" cy="54138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rPr>
              <a:t>Model </a:t>
            </a:r>
            <a:r>
              <a:rPr lang="de-DE" sz="1000" dirty="0" err="1">
                <a:solidFill>
                  <a:schemeClr val="accent2"/>
                </a:solidFill>
              </a:rPr>
              <a:t>Checking</a:t>
            </a:r>
            <a:endParaRPr lang="de-DE" sz="1000" dirty="0">
              <a:solidFill>
                <a:schemeClr val="accent2"/>
              </a:solidFill>
            </a:endParaRPr>
          </a:p>
          <a:p>
            <a:pPr algn="ctr"/>
            <a:endParaRPr lang="en-US" sz="1000" dirty="0">
              <a:solidFill>
                <a:schemeClr val="accent2"/>
              </a:solidFill>
            </a:endParaRPr>
          </a:p>
        </p:txBody>
      </p:sp>
      <p:sp>
        <p:nvSpPr>
          <p:cNvPr id="74" name="Oval 73"/>
          <p:cNvSpPr/>
          <p:nvPr/>
        </p:nvSpPr>
        <p:spPr>
          <a:xfrm>
            <a:off x="2364623" y="5228970"/>
            <a:ext cx="859918" cy="5153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err="1">
                <a:solidFill>
                  <a:schemeClr val="accent2"/>
                </a:solidFill>
              </a:rPr>
              <a:t>Testing</a:t>
            </a:r>
            <a:endParaRPr lang="en-US" sz="1000" dirty="0">
              <a:solidFill>
                <a:schemeClr val="accent2"/>
              </a:solidFill>
            </a:endParaRPr>
          </a:p>
        </p:txBody>
      </p:sp>
      <p:sp>
        <p:nvSpPr>
          <p:cNvPr id="76" name="Oval 75"/>
          <p:cNvSpPr/>
          <p:nvPr/>
        </p:nvSpPr>
        <p:spPr>
          <a:xfrm>
            <a:off x="3243956" y="4592350"/>
            <a:ext cx="1210055" cy="5153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rPr>
              <a:t>Formal</a:t>
            </a:r>
          </a:p>
          <a:p>
            <a:pPr algn="ctr"/>
            <a:r>
              <a:rPr lang="de-DE" sz="1000" dirty="0" err="1">
                <a:solidFill>
                  <a:schemeClr val="accent2"/>
                </a:solidFill>
              </a:rPr>
              <a:t>Verification</a:t>
            </a:r>
            <a:endParaRPr lang="de-DE" sz="1000" dirty="0">
              <a:solidFill>
                <a:schemeClr val="accent2"/>
              </a:solidFill>
            </a:endParaRPr>
          </a:p>
        </p:txBody>
      </p:sp>
      <p:sp>
        <p:nvSpPr>
          <p:cNvPr id="77" name="Oval 76"/>
          <p:cNvSpPr/>
          <p:nvPr/>
        </p:nvSpPr>
        <p:spPr>
          <a:xfrm>
            <a:off x="3889647" y="4070312"/>
            <a:ext cx="1210055" cy="5140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accent2"/>
                </a:solidFill>
              </a:rPr>
              <a:t>Run-time</a:t>
            </a:r>
          </a:p>
          <a:p>
            <a:pPr algn="ctr"/>
            <a:r>
              <a:rPr lang="de-DE" sz="1000" dirty="0" err="1">
                <a:solidFill>
                  <a:schemeClr val="accent2"/>
                </a:solidFill>
              </a:rPr>
              <a:t>wrapper</a:t>
            </a:r>
            <a:endParaRPr lang="de-DE" sz="1000" dirty="0">
              <a:solidFill>
                <a:schemeClr val="accent2"/>
              </a:solidFill>
            </a:endParaRPr>
          </a:p>
          <a:p>
            <a:pPr algn="ctr"/>
            <a:endParaRPr lang="de-DE" sz="1000" dirty="0">
              <a:solidFill>
                <a:schemeClr val="accent2"/>
              </a:solidFill>
            </a:endParaRPr>
          </a:p>
        </p:txBody>
      </p:sp>
      <p:cxnSp>
        <p:nvCxnSpPr>
          <p:cNvPr id="78" name="Gerade Verbindung mit Pfeil 242"/>
          <p:cNvCxnSpPr/>
          <p:nvPr/>
        </p:nvCxnSpPr>
        <p:spPr>
          <a:xfrm>
            <a:off x="3820847" y="3778942"/>
            <a:ext cx="673828" cy="29137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800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32656"/>
            <a:ext cx="8496496" cy="360000"/>
          </a:xfrm>
        </p:spPr>
        <p:txBody>
          <a:bodyPr/>
          <a:lstStyle/>
          <a:p>
            <a:r>
              <a:rPr lang="de-DE" dirty="0" err="1" smtClean="0"/>
              <a:t>Example</a:t>
            </a:r>
            <a:r>
              <a:rPr lang="de-DE" dirty="0" smtClean="0"/>
              <a:t> 4 </a:t>
            </a:r>
            <a:endParaRPr lang="en-US" dirty="0"/>
          </a:p>
        </p:txBody>
      </p:sp>
      <p:sp>
        <p:nvSpPr>
          <p:cNvPr id="3" name="Content Placeholder 2"/>
          <p:cNvSpPr>
            <a:spLocks noGrp="1"/>
          </p:cNvSpPr>
          <p:nvPr>
            <p:ph idx="1"/>
          </p:nvPr>
        </p:nvSpPr>
        <p:spPr>
          <a:xfrm>
            <a:off x="539552" y="1484784"/>
            <a:ext cx="8352928" cy="4824536"/>
          </a:xfrm>
        </p:spPr>
        <p:txBody>
          <a:bodyPr/>
          <a:lstStyle/>
          <a:p>
            <a:pPr>
              <a:buFont typeface="Wingdings" panose="05000000000000000000" pitchFamily="2" charset="2"/>
              <a:buChar char="§"/>
            </a:pPr>
            <a:r>
              <a:rPr lang="de-DE" sz="1600" b="1" dirty="0" smtClean="0"/>
              <a:t>Model </a:t>
            </a:r>
            <a:r>
              <a:rPr lang="de-DE" sz="1600" b="1" dirty="0" err="1" smtClean="0"/>
              <a:t>Checkers</a:t>
            </a:r>
            <a:r>
              <a:rPr lang="de-DE" sz="1600" b="1" dirty="0" smtClean="0"/>
              <a:t> </a:t>
            </a:r>
            <a:r>
              <a:rPr lang="de-DE" sz="1600" dirty="0" smtClean="0"/>
              <a:t>(MC) </a:t>
            </a:r>
            <a:r>
              <a:rPr lang="de-DE" sz="1600" dirty="0" err="1" smtClean="0"/>
              <a:t>usually</a:t>
            </a:r>
            <a:r>
              <a:rPr lang="de-DE" sz="1600" dirty="0" smtClean="0"/>
              <a:t> </a:t>
            </a:r>
            <a:r>
              <a:rPr lang="de-DE" sz="1600" dirty="0" err="1" smtClean="0"/>
              <a:t>only</a:t>
            </a:r>
            <a:r>
              <a:rPr lang="de-DE" sz="1600" dirty="0" smtClean="0"/>
              <a:t> </a:t>
            </a:r>
            <a:r>
              <a:rPr lang="de-DE" sz="1600" dirty="0" err="1" smtClean="0"/>
              <a:t>output</a:t>
            </a:r>
            <a:r>
              <a:rPr lang="de-DE" sz="1600" dirty="0" smtClean="0"/>
              <a:t> </a:t>
            </a:r>
            <a:r>
              <a:rPr lang="de-DE" sz="1600" dirty="0" err="1" smtClean="0"/>
              <a:t>counterexamples</a:t>
            </a:r>
            <a:r>
              <a:rPr lang="de-DE" sz="1600" dirty="0" smtClean="0"/>
              <a:t> on </a:t>
            </a:r>
            <a:r>
              <a:rPr lang="de-DE" sz="1600" dirty="0" err="1" smtClean="0"/>
              <a:t>failed</a:t>
            </a:r>
            <a:r>
              <a:rPr lang="de-DE" sz="1600" dirty="0" smtClean="0"/>
              <a:t> </a:t>
            </a:r>
            <a:r>
              <a:rPr lang="de-DE" sz="1600" dirty="0" err="1" smtClean="0"/>
              <a:t>proof</a:t>
            </a:r>
            <a:r>
              <a:rPr lang="de-DE" sz="1600" dirty="0" smtClean="0"/>
              <a:t> </a:t>
            </a:r>
            <a:r>
              <a:rPr lang="de-DE" sz="1600" dirty="0" err="1" smtClean="0"/>
              <a:t>attempts</a:t>
            </a:r>
            <a:r>
              <a:rPr lang="de-DE" sz="1600" dirty="0" smtClean="0"/>
              <a:t>.</a:t>
            </a:r>
          </a:p>
          <a:p>
            <a:pPr>
              <a:buFont typeface="Wingdings" panose="05000000000000000000" pitchFamily="2" charset="2"/>
              <a:buChar char="§"/>
            </a:pPr>
            <a:r>
              <a:rPr lang="de-DE" sz="1600" dirty="0" err="1"/>
              <a:t>C</a:t>
            </a:r>
            <a:r>
              <a:rPr lang="de-DE" sz="1600" dirty="0" err="1" smtClean="0"/>
              <a:t>ounterexamples</a:t>
            </a:r>
            <a:r>
              <a:rPr lang="de-DE" sz="1600" dirty="0" smtClean="0"/>
              <a:t> </a:t>
            </a:r>
            <a:r>
              <a:rPr lang="de-DE" sz="1600" dirty="0" err="1" smtClean="0"/>
              <a:t>have</a:t>
            </a:r>
            <a:r>
              <a:rPr lang="de-DE" sz="1600" dirty="0" smtClean="0"/>
              <a:t> </a:t>
            </a:r>
            <a:r>
              <a:rPr lang="de-DE" sz="1600" dirty="0" err="1" smtClean="0"/>
              <a:t>been</a:t>
            </a:r>
            <a:r>
              <a:rPr lang="de-DE" sz="1600" dirty="0" smtClean="0"/>
              <a:t> </a:t>
            </a:r>
            <a:r>
              <a:rPr lang="de-DE" sz="1600" dirty="0" err="1" smtClean="0"/>
              <a:t>used</a:t>
            </a:r>
            <a:r>
              <a:rPr lang="de-DE" sz="1600" dirty="0" smtClean="0"/>
              <a:t> </a:t>
            </a:r>
            <a:r>
              <a:rPr lang="de-DE" sz="1600" dirty="0" err="1" smtClean="0"/>
              <a:t>to</a:t>
            </a:r>
            <a:r>
              <a:rPr lang="de-DE" sz="1600" dirty="0" smtClean="0"/>
              <a:t> </a:t>
            </a:r>
            <a:r>
              <a:rPr lang="de-DE" sz="1600" dirty="0" err="1" smtClean="0"/>
              <a:t>construct</a:t>
            </a:r>
            <a:r>
              <a:rPr lang="de-DE" sz="1600" dirty="0" smtClean="0"/>
              <a:t> FTA </a:t>
            </a:r>
            <a:r>
              <a:rPr lang="de-DE" sz="1600" dirty="0" err="1" smtClean="0"/>
              <a:t>and</a:t>
            </a:r>
            <a:r>
              <a:rPr lang="de-DE" sz="1600" dirty="0" smtClean="0"/>
              <a:t> FMEA in an </a:t>
            </a:r>
            <a:r>
              <a:rPr lang="de-DE" sz="1600" dirty="0" err="1" smtClean="0"/>
              <a:t>automated</a:t>
            </a:r>
            <a:r>
              <a:rPr lang="de-DE" sz="1600" dirty="0" smtClean="0"/>
              <a:t> </a:t>
            </a:r>
            <a:r>
              <a:rPr lang="de-DE" sz="1600" dirty="0" err="1" smtClean="0"/>
              <a:t>fashion</a:t>
            </a:r>
            <a:r>
              <a:rPr lang="de-DE" sz="1600" dirty="0" smtClean="0"/>
              <a:t>.</a:t>
            </a:r>
          </a:p>
          <a:p>
            <a:pPr>
              <a:buFont typeface="Wingdings" panose="05000000000000000000" pitchFamily="2" charset="2"/>
              <a:buChar char="§"/>
            </a:pPr>
            <a:r>
              <a:rPr lang="de-DE" sz="1600" b="1" dirty="0" err="1" smtClean="0"/>
              <a:t>Certifying</a:t>
            </a:r>
            <a:r>
              <a:rPr lang="de-DE" sz="1600" b="1" dirty="0" smtClean="0"/>
              <a:t> MC  </a:t>
            </a:r>
            <a:r>
              <a:rPr lang="de-DE" sz="1600" dirty="0" err="1" smtClean="0"/>
              <a:t>produce</a:t>
            </a:r>
            <a:r>
              <a:rPr lang="de-DE" sz="1600" dirty="0" smtClean="0"/>
              <a:t> </a:t>
            </a:r>
            <a:r>
              <a:rPr lang="de-DE" sz="1600" b="1" dirty="0" err="1" smtClean="0"/>
              <a:t>independably</a:t>
            </a:r>
            <a:r>
              <a:rPr lang="de-DE" sz="1600" b="1" dirty="0" smtClean="0"/>
              <a:t> </a:t>
            </a:r>
            <a:r>
              <a:rPr lang="de-DE" sz="1600" b="1" dirty="0" err="1"/>
              <a:t>checkable</a:t>
            </a:r>
            <a:r>
              <a:rPr lang="de-DE" sz="1600" b="1" dirty="0"/>
              <a:t> </a:t>
            </a:r>
            <a:r>
              <a:rPr lang="de-DE" sz="1600" b="1" dirty="0" err="1"/>
              <a:t>certificate</a:t>
            </a:r>
            <a:endParaRPr lang="de-DE" sz="1600" b="1" dirty="0"/>
          </a:p>
          <a:p>
            <a:pPr>
              <a:buFont typeface="Wingdings" panose="05000000000000000000" pitchFamily="2" charset="2"/>
              <a:buChar char="§"/>
            </a:pPr>
            <a:endParaRPr lang="de-DE" sz="1600" dirty="0" smtClean="0"/>
          </a:p>
          <a:p>
            <a:pPr>
              <a:buFont typeface="Wingdings" panose="05000000000000000000" pitchFamily="2" charset="2"/>
              <a:buChar char="§"/>
            </a:pPr>
            <a:endParaRPr lang="de-DE" sz="1600" dirty="0"/>
          </a:p>
          <a:p>
            <a:pPr>
              <a:buFont typeface="Wingdings" panose="05000000000000000000" pitchFamily="2" charset="2"/>
              <a:buChar char="§"/>
            </a:pPr>
            <a:endParaRPr lang="de-DE" sz="1600" dirty="0" smtClean="0"/>
          </a:p>
          <a:p>
            <a:pPr marL="0" indent="0">
              <a:buNone/>
            </a:pPr>
            <a:endParaRPr lang="de-DE" sz="1600" dirty="0"/>
          </a:p>
          <a:p>
            <a:pPr>
              <a:buFont typeface="Wingdings" panose="05000000000000000000" pitchFamily="2" charset="2"/>
              <a:buChar char="§"/>
            </a:pPr>
            <a:r>
              <a:rPr lang="de-DE" sz="1600" b="1" dirty="0" err="1"/>
              <a:t>Cer</a:t>
            </a:r>
            <a:r>
              <a:rPr lang="de-DE" sz="1600" b="1" dirty="0" err="1" smtClean="0"/>
              <a:t>tifying</a:t>
            </a:r>
            <a:r>
              <a:rPr lang="de-DE" sz="1600" b="1" dirty="0" smtClean="0"/>
              <a:t> MC </a:t>
            </a:r>
            <a:r>
              <a:rPr lang="de-DE" sz="1600" b="1" dirty="0" err="1" smtClean="0"/>
              <a:t>for</a:t>
            </a:r>
            <a:r>
              <a:rPr lang="de-DE" sz="1600" b="1" dirty="0" smtClean="0"/>
              <a:t> </a:t>
            </a:r>
            <a:r>
              <a:rPr lang="de-DE" sz="1600" b="1" dirty="0" err="1" smtClean="0"/>
              <a:t>mu-calculus</a:t>
            </a:r>
            <a:r>
              <a:rPr lang="de-DE" sz="1600" b="1" dirty="0" smtClean="0"/>
              <a:t> </a:t>
            </a:r>
            <a:r>
              <a:rPr lang="de-DE" sz="1600" dirty="0" smtClean="0"/>
              <a:t>(</a:t>
            </a:r>
            <a:r>
              <a:rPr lang="de-DE" sz="1600" dirty="0" err="1" smtClean="0"/>
              <a:t>including</a:t>
            </a:r>
            <a:r>
              <a:rPr lang="de-DE" sz="1600" dirty="0" smtClean="0"/>
              <a:t> CTL, CTL*, LTL,…) </a:t>
            </a:r>
            <a:r>
              <a:rPr lang="de-DE" sz="1600" dirty="0" err="1" smtClean="0"/>
              <a:t>with</a:t>
            </a:r>
            <a:r>
              <a:rPr lang="de-DE" sz="1600" dirty="0" smtClean="0"/>
              <a:t> </a:t>
            </a:r>
            <a:r>
              <a:rPr lang="de-DE" sz="1600" b="1" dirty="0" err="1" smtClean="0"/>
              <a:t>winning</a:t>
            </a:r>
            <a:r>
              <a:rPr lang="de-DE" sz="1600" b="1" dirty="0" smtClean="0"/>
              <a:t> </a:t>
            </a:r>
            <a:r>
              <a:rPr lang="de-DE" sz="1600" b="1" dirty="0" err="1" smtClean="0"/>
              <a:t>strategies</a:t>
            </a:r>
            <a:r>
              <a:rPr lang="de-DE" sz="1600" b="1" dirty="0" smtClean="0"/>
              <a:t> </a:t>
            </a:r>
            <a:r>
              <a:rPr lang="de-DE" sz="1600" dirty="0" err="1" smtClean="0"/>
              <a:t>for</a:t>
            </a:r>
            <a:r>
              <a:rPr lang="de-DE" sz="1600" dirty="0" smtClean="0"/>
              <a:t> </a:t>
            </a:r>
            <a:r>
              <a:rPr lang="de-DE" sz="1600" dirty="0" err="1" smtClean="0"/>
              <a:t>corresponding</a:t>
            </a:r>
            <a:r>
              <a:rPr lang="de-DE" sz="1600" dirty="0" smtClean="0"/>
              <a:t> </a:t>
            </a:r>
            <a:r>
              <a:rPr lang="de-DE" sz="1600" dirty="0" err="1" smtClean="0"/>
              <a:t>games</a:t>
            </a:r>
            <a:r>
              <a:rPr lang="de-DE" sz="1600" dirty="0" smtClean="0"/>
              <a:t> </a:t>
            </a:r>
            <a:r>
              <a:rPr lang="de-DE" sz="1600" b="1" dirty="0" err="1" smtClean="0"/>
              <a:t>as</a:t>
            </a:r>
            <a:r>
              <a:rPr lang="de-DE" sz="1600" b="1" dirty="0" smtClean="0"/>
              <a:t> </a:t>
            </a:r>
            <a:r>
              <a:rPr lang="de-DE" sz="1600" b="1" dirty="0" err="1" smtClean="0"/>
              <a:t>certificates</a:t>
            </a:r>
            <a:r>
              <a:rPr lang="de-DE" sz="1600" b="1" dirty="0" smtClean="0"/>
              <a:t> </a:t>
            </a:r>
            <a:r>
              <a:rPr lang="de-DE" sz="1600" dirty="0" smtClean="0"/>
              <a:t>[HNR15]</a:t>
            </a:r>
          </a:p>
          <a:p>
            <a:pPr lvl="1">
              <a:buFont typeface="Wingdings" panose="05000000000000000000" pitchFamily="2" charset="2"/>
              <a:buChar char="§"/>
            </a:pPr>
            <a:r>
              <a:rPr lang="de-DE" sz="1400" dirty="0" err="1" smtClean="0"/>
              <a:t>Certificates</a:t>
            </a:r>
            <a:r>
              <a:rPr lang="de-DE" sz="1400" dirty="0" smtClean="0"/>
              <a:t> </a:t>
            </a:r>
            <a:r>
              <a:rPr lang="de-DE" sz="1400" dirty="0" err="1"/>
              <a:t>may</a:t>
            </a:r>
            <a:r>
              <a:rPr lang="de-DE" sz="1400" dirty="0"/>
              <a:t> </a:t>
            </a:r>
            <a:r>
              <a:rPr lang="de-DE" sz="1400" dirty="0" err="1"/>
              <a:t>be</a:t>
            </a:r>
            <a:r>
              <a:rPr lang="de-DE" sz="1400" dirty="0"/>
              <a:t> </a:t>
            </a:r>
            <a:r>
              <a:rPr lang="de-DE" sz="1400" dirty="0" err="1"/>
              <a:t>computed</a:t>
            </a:r>
            <a:r>
              <a:rPr lang="de-DE" sz="1400" dirty="0"/>
              <a:t> </a:t>
            </a:r>
            <a:r>
              <a:rPr lang="de-DE" sz="1400" dirty="0" err="1"/>
              <a:t>for</a:t>
            </a:r>
            <a:r>
              <a:rPr lang="de-DE" sz="1400" dirty="0"/>
              <a:t> </a:t>
            </a:r>
            <a:r>
              <a:rPr lang="de-DE" sz="1400" dirty="0" err="1"/>
              <a:t>both</a:t>
            </a:r>
            <a:r>
              <a:rPr lang="de-DE" sz="1400" dirty="0"/>
              <a:t> </a:t>
            </a:r>
            <a:r>
              <a:rPr lang="de-DE" sz="1400" dirty="0" err="1"/>
              <a:t>safety</a:t>
            </a:r>
            <a:r>
              <a:rPr lang="de-DE" sz="1400" dirty="0"/>
              <a:t> </a:t>
            </a:r>
            <a:r>
              <a:rPr lang="de-DE" sz="1400" dirty="0" err="1"/>
              <a:t>and</a:t>
            </a:r>
            <a:r>
              <a:rPr lang="de-DE" sz="1400" dirty="0"/>
              <a:t> </a:t>
            </a:r>
            <a:r>
              <a:rPr lang="de-DE" sz="1400" dirty="0" err="1"/>
              <a:t>liveness</a:t>
            </a:r>
            <a:r>
              <a:rPr lang="de-DE" sz="1400" dirty="0"/>
              <a:t> </a:t>
            </a:r>
            <a:r>
              <a:rPr lang="de-DE" sz="1400" dirty="0" err="1" smtClean="0"/>
              <a:t>properties</a:t>
            </a:r>
            <a:r>
              <a:rPr lang="de-DE" sz="1400" dirty="0" smtClean="0"/>
              <a:t> </a:t>
            </a:r>
            <a:r>
              <a:rPr lang="de-DE" sz="1400" dirty="0" err="1" smtClean="0"/>
              <a:t>from</a:t>
            </a:r>
            <a:r>
              <a:rPr lang="de-DE" sz="1400" dirty="0" smtClean="0"/>
              <a:t> MC</a:t>
            </a:r>
            <a:endParaRPr lang="de-DE" sz="1400" dirty="0"/>
          </a:p>
          <a:p>
            <a:pPr lvl="1">
              <a:buFont typeface="Wingdings" panose="05000000000000000000" pitchFamily="2" charset="2"/>
              <a:buChar char="§"/>
            </a:pPr>
            <a:r>
              <a:rPr lang="de-DE" sz="1400" dirty="0" err="1" smtClean="0"/>
              <a:t>Winning</a:t>
            </a:r>
            <a:r>
              <a:rPr lang="de-DE" sz="1400" dirty="0" smtClean="0"/>
              <a:t> </a:t>
            </a:r>
            <a:r>
              <a:rPr lang="de-DE" sz="1400" dirty="0" err="1" smtClean="0"/>
              <a:t>strategies</a:t>
            </a:r>
            <a:r>
              <a:rPr lang="de-DE" sz="1400" dirty="0" smtClean="0"/>
              <a:t> </a:t>
            </a:r>
            <a:r>
              <a:rPr lang="de-DE" sz="1400" dirty="0" err="1" smtClean="0"/>
              <a:t>are</a:t>
            </a:r>
            <a:r>
              <a:rPr lang="de-DE" sz="1400" dirty="0" smtClean="0"/>
              <a:t> </a:t>
            </a:r>
            <a:r>
              <a:rPr lang="de-DE" sz="1400" dirty="0" err="1" smtClean="0"/>
              <a:t>checkable</a:t>
            </a:r>
            <a:r>
              <a:rPr lang="de-DE" sz="1400" dirty="0" smtClean="0"/>
              <a:t> in </a:t>
            </a:r>
            <a:r>
              <a:rPr lang="de-DE" sz="1400" dirty="0" err="1" smtClean="0"/>
              <a:t>low</a:t>
            </a:r>
            <a:r>
              <a:rPr lang="de-DE" sz="1400" dirty="0" smtClean="0"/>
              <a:t> </a:t>
            </a:r>
            <a:r>
              <a:rPr lang="de-DE" sz="1400" dirty="0" err="1" smtClean="0"/>
              <a:t>polynomial</a:t>
            </a:r>
            <a:r>
              <a:rPr lang="de-DE" sz="1400" dirty="0" smtClean="0"/>
              <a:t> time</a:t>
            </a:r>
          </a:p>
          <a:p>
            <a:pPr lvl="1">
              <a:buFont typeface="Wingdings" panose="05000000000000000000" pitchFamily="2" charset="2"/>
              <a:buChar char="§"/>
            </a:pPr>
            <a:r>
              <a:rPr lang="de-DE" sz="1400" dirty="0" err="1" smtClean="0"/>
              <a:t>Winning</a:t>
            </a:r>
            <a:r>
              <a:rPr lang="de-DE" sz="1400" dirty="0" smtClean="0"/>
              <a:t> </a:t>
            </a:r>
            <a:r>
              <a:rPr lang="de-DE" sz="1400" dirty="0" err="1" smtClean="0"/>
              <a:t>strategies</a:t>
            </a:r>
            <a:r>
              <a:rPr lang="de-DE" sz="1400" dirty="0" smtClean="0"/>
              <a:t> </a:t>
            </a:r>
            <a:r>
              <a:rPr lang="de-DE" sz="1400" dirty="0" err="1" smtClean="0"/>
              <a:t>may</a:t>
            </a:r>
            <a:r>
              <a:rPr lang="de-DE" sz="1400" dirty="0" smtClean="0"/>
              <a:t> </a:t>
            </a:r>
            <a:r>
              <a:rPr lang="de-DE" sz="1400" dirty="0" err="1" smtClean="0"/>
              <a:t>be</a:t>
            </a:r>
            <a:r>
              <a:rPr lang="de-DE" sz="1400" dirty="0" smtClean="0"/>
              <a:t> </a:t>
            </a:r>
            <a:r>
              <a:rPr lang="de-DE" sz="1400" dirty="0" err="1" smtClean="0"/>
              <a:t>used</a:t>
            </a:r>
            <a:r>
              <a:rPr lang="de-DE" sz="1400" dirty="0" smtClean="0"/>
              <a:t> </a:t>
            </a:r>
            <a:r>
              <a:rPr lang="de-DE" sz="1400" dirty="0" err="1" smtClean="0"/>
              <a:t>to</a:t>
            </a:r>
            <a:r>
              <a:rPr lang="de-DE" sz="1400" dirty="0" smtClean="0"/>
              <a:t> </a:t>
            </a:r>
            <a:r>
              <a:rPr lang="de-DE" sz="1400" b="1" dirty="0" err="1" smtClean="0"/>
              <a:t>scrutinise</a:t>
            </a:r>
            <a:r>
              <a:rPr lang="de-DE" sz="1400" b="1" dirty="0" smtClean="0"/>
              <a:t> </a:t>
            </a:r>
            <a:r>
              <a:rPr lang="de-DE" sz="1400" dirty="0" err="1"/>
              <a:t>safety</a:t>
            </a:r>
            <a:r>
              <a:rPr lang="de-DE" sz="1400" b="1" dirty="0" smtClean="0"/>
              <a:t> </a:t>
            </a:r>
            <a:r>
              <a:rPr lang="de-DE" sz="1400" dirty="0" err="1" smtClean="0"/>
              <a:t>arguments</a:t>
            </a:r>
            <a:r>
              <a:rPr lang="de-DE" sz="1400" dirty="0" smtClean="0"/>
              <a:t> a la </a:t>
            </a:r>
            <a:r>
              <a:rPr lang="de-DE" sz="1400" b="1" dirty="0" err="1" smtClean="0"/>
              <a:t>interactive</a:t>
            </a:r>
            <a:r>
              <a:rPr lang="de-DE" sz="1400" b="1" dirty="0" smtClean="0"/>
              <a:t> </a:t>
            </a:r>
            <a:r>
              <a:rPr lang="de-DE" sz="1400" b="1" dirty="0" err="1" smtClean="0"/>
              <a:t>proofs</a:t>
            </a:r>
            <a:endParaRPr lang="de-DE" sz="1400" b="1" dirty="0" smtClean="0"/>
          </a:p>
          <a:p>
            <a:pPr lvl="1">
              <a:buFont typeface="Wingdings" panose="05000000000000000000" pitchFamily="2" charset="2"/>
              <a:buChar char="§"/>
            </a:pPr>
            <a:r>
              <a:rPr lang="de-DE" sz="1400" b="1" dirty="0" smtClean="0"/>
              <a:t>Challenger </a:t>
            </a:r>
            <a:r>
              <a:rPr lang="de-DE" sz="1400" dirty="0" err="1" smtClean="0"/>
              <a:t>suggests</a:t>
            </a:r>
            <a:r>
              <a:rPr lang="de-DE" sz="1400" dirty="0" smtClean="0"/>
              <a:t> a </a:t>
            </a:r>
            <a:r>
              <a:rPr lang="de-DE" sz="1400" dirty="0" err="1" smtClean="0"/>
              <a:t>move</a:t>
            </a:r>
            <a:r>
              <a:rPr lang="de-DE" sz="1400" dirty="0" smtClean="0"/>
              <a:t>, </a:t>
            </a:r>
            <a:r>
              <a:rPr lang="de-DE" sz="1400" dirty="0" err="1" smtClean="0"/>
              <a:t>to</a:t>
            </a:r>
            <a:r>
              <a:rPr lang="de-DE" sz="1400" dirty="0" smtClean="0"/>
              <a:t> </a:t>
            </a:r>
            <a:r>
              <a:rPr lang="de-DE" sz="1400" dirty="0" err="1" smtClean="0"/>
              <a:t>which</a:t>
            </a:r>
            <a:r>
              <a:rPr lang="de-DE" sz="1400" dirty="0" smtClean="0"/>
              <a:t> </a:t>
            </a:r>
            <a:r>
              <a:rPr lang="de-DE" sz="1400" b="1" dirty="0" err="1"/>
              <a:t>P</a:t>
            </a:r>
            <a:r>
              <a:rPr lang="de-DE" sz="1400" b="1" dirty="0" err="1" smtClean="0"/>
              <a:t>rover</a:t>
            </a:r>
            <a:r>
              <a:rPr lang="de-DE" sz="1400" b="1" dirty="0" smtClean="0"/>
              <a:t> </a:t>
            </a:r>
            <a:r>
              <a:rPr lang="de-DE" sz="1400" dirty="0" err="1"/>
              <a:t>responds</a:t>
            </a:r>
            <a:r>
              <a:rPr lang="de-DE" sz="1400" dirty="0"/>
              <a:t> </a:t>
            </a:r>
            <a:r>
              <a:rPr lang="de-DE" sz="1400" dirty="0" err="1"/>
              <a:t>with</a:t>
            </a:r>
            <a:r>
              <a:rPr lang="de-DE" sz="1400" dirty="0"/>
              <a:t> </a:t>
            </a:r>
            <a:r>
              <a:rPr lang="de-DE" sz="1400" dirty="0" smtClean="0"/>
              <a:t>a </a:t>
            </a:r>
            <a:r>
              <a:rPr lang="de-DE" sz="1400" dirty="0" err="1" smtClean="0"/>
              <a:t>move</a:t>
            </a:r>
            <a:r>
              <a:rPr lang="de-DE" sz="1400" dirty="0" smtClean="0"/>
              <a:t> </a:t>
            </a:r>
            <a:r>
              <a:rPr lang="de-DE" sz="1400" dirty="0" err="1" smtClean="0"/>
              <a:t>according</a:t>
            </a:r>
            <a:r>
              <a:rPr lang="de-DE" sz="1400" dirty="0" smtClean="0"/>
              <a:t> </a:t>
            </a:r>
            <a:r>
              <a:rPr lang="de-DE" sz="1400" dirty="0" err="1" smtClean="0"/>
              <a:t>to</a:t>
            </a:r>
            <a:r>
              <a:rPr lang="de-DE" sz="1400" dirty="0" smtClean="0"/>
              <a:t> </a:t>
            </a:r>
            <a:r>
              <a:rPr lang="de-DE" sz="1400" dirty="0" err="1" smtClean="0"/>
              <a:t>strategy</a:t>
            </a:r>
            <a:r>
              <a:rPr lang="de-DE" sz="1400" dirty="0" smtClean="0"/>
              <a:t>, </a:t>
            </a:r>
            <a:r>
              <a:rPr lang="de-DE" sz="1400" dirty="0" err="1" smtClean="0"/>
              <a:t>and</a:t>
            </a:r>
            <a:r>
              <a:rPr lang="de-DE" sz="1400" dirty="0" smtClean="0"/>
              <a:t> so on, …</a:t>
            </a:r>
          </a:p>
          <a:p>
            <a:pPr marL="57150" indent="0">
              <a:buNone/>
            </a:pPr>
            <a:r>
              <a:rPr lang="de-DE" sz="1000" dirty="0" smtClean="0"/>
              <a:t>        [HNR15]  M. Hofmann, C. Neukirchen, H. </a:t>
            </a:r>
            <a:r>
              <a:rPr lang="de-DE" sz="1000" dirty="0" err="1" smtClean="0"/>
              <a:t>Rueß</a:t>
            </a:r>
            <a:r>
              <a:rPr lang="de-DE" sz="1000" dirty="0" smtClean="0"/>
              <a:t>, </a:t>
            </a:r>
            <a:r>
              <a:rPr lang="de-DE" sz="1000" b="1" dirty="0" err="1" smtClean="0"/>
              <a:t>Certification</a:t>
            </a:r>
            <a:r>
              <a:rPr lang="de-DE" sz="1000" b="1" dirty="0" smtClean="0"/>
              <a:t> </a:t>
            </a:r>
            <a:r>
              <a:rPr lang="de-DE" sz="1000" b="1" dirty="0" err="1" smtClean="0"/>
              <a:t>for</a:t>
            </a:r>
            <a:r>
              <a:rPr lang="de-DE" sz="1000" b="1" dirty="0" smtClean="0"/>
              <a:t> </a:t>
            </a:r>
            <a:r>
              <a:rPr lang="de-DE" sz="1000" b="1" dirty="0" err="1" smtClean="0"/>
              <a:t>mu-calculus</a:t>
            </a:r>
            <a:r>
              <a:rPr lang="de-DE" sz="1000" b="1" dirty="0" smtClean="0"/>
              <a:t> </a:t>
            </a:r>
            <a:r>
              <a:rPr lang="de-DE" sz="1000" b="1" dirty="0" err="1" smtClean="0"/>
              <a:t>with</a:t>
            </a:r>
            <a:r>
              <a:rPr lang="de-DE" sz="1000" b="1" dirty="0" smtClean="0"/>
              <a:t> </a:t>
            </a:r>
            <a:r>
              <a:rPr lang="de-DE" sz="1000" b="1" dirty="0" err="1" smtClean="0"/>
              <a:t>winning</a:t>
            </a:r>
            <a:r>
              <a:rPr lang="de-DE" sz="1000" b="1" dirty="0" smtClean="0"/>
              <a:t> </a:t>
            </a:r>
            <a:r>
              <a:rPr lang="de-DE" sz="1000" b="1" dirty="0" err="1" smtClean="0"/>
              <a:t>strategies</a:t>
            </a:r>
            <a:r>
              <a:rPr lang="de-DE" sz="1000" dirty="0" smtClean="0"/>
              <a:t>, </a:t>
            </a:r>
            <a:r>
              <a:rPr lang="de-DE" sz="1000" dirty="0" err="1" smtClean="0"/>
              <a:t>submitted</a:t>
            </a:r>
            <a:r>
              <a:rPr lang="de-DE" sz="1000" dirty="0" smtClean="0"/>
              <a:t> </a:t>
            </a:r>
            <a:r>
              <a:rPr lang="de-DE" sz="1000" dirty="0" err="1" smtClean="0"/>
              <a:t>to</a:t>
            </a:r>
            <a:r>
              <a:rPr lang="de-DE" sz="1000" dirty="0" smtClean="0"/>
              <a:t> </a:t>
            </a:r>
            <a:r>
              <a:rPr lang="de-DE" sz="1000" b="1" dirty="0" smtClean="0"/>
              <a:t>ICTAC 2015</a:t>
            </a:r>
            <a:r>
              <a:rPr lang="de-DE" sz="1200" dirty="0" smtClean="0"/>
              <a:t>.</a:t>
            </a:r>
          </a:p>
        </p:txBody>
      </p:sp>
      <p:sp>
        <p:nvSpPr>
          <p:cNvPr id="4" name="Text Placeholder 3"/>
          <p:cNvSpPr>
            <a:spLocks noGrp="1"/>
          </p:cNvSpPr>
          <p:nvPr>
            <p:ph type="body" sz="quarter" idx="13"/>
          </p:nvPr>
        </p:nvSpPr>
        <p:spPr>
          <a:xfrm>
            <a:off x="540000" y="836712"/>
            <a:ext cx="8064000" cy="360000"/>
          </a:xfrm>
        </p:spPr>
        <p:txBody>
          <a:bodyPr/>
          <a:lstStyle/>
          <a:p>
            <a:r>
              <a:rPr lang="en-US" dirty="0" smtClean="0"/>
              <a:t>Certifying Model Checker For Building Assurance Cases</a:t>
            </a:r>
            <a:endParaRPr lang="en-US"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14</a:t>
            </a:fld>
            <a:endParaRPr lang="de-DE"/>
          </a:p>
        </p:txBody>
      </p:sp>
      <p:sp>
        <p:nvSpPr>
          <p:cNvPr id="8" name="Date Placeholder 4"/>
          <p:cNvSpPr>
            <a:spLocks noGrp="1"/>
          </p:cNvSpPr>
          <p:nvPr>
            <p:ph type="dt" sz="half" idx="14"/>
          </p:nvPr>
        </p:nvSpPr>
        <p:spPr>
          <a:xfrm>
            <a:off x="5821363" y="6408738"/>
            <a:ext cx="1619250" cy="179387"/>
          </a:xfrm>
        </p:spPr>
        <p:txBody>
          <a:bodyPr/>
          <a:lstStyle/>
          <a:p>
            <a:pPr>
              <a:defRPr/>
            </a:pPr>
            <a:r>
              <a:rPr lang="en-US" dirty="0" smtClean="0"/>
              <a:t>San Francisco, 18.07.2015</a:t>
            </a:r>
          </a:p>
        </p:txBody>
      </p:sp>
      <p:sp>
        <p:nvSpPr>
          <p:cNvPr id="9"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92896"/>
            <a:ext cx="4309712" cy="153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78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32656"/>
            <a:ext cx="8496496" cy="360000"/>
          </a:xfrm>
        </p:spPr>
        <p:txBody>
          <a:bodyPr/>
          <a:lstStyle/>
          <a:p>
            <a:r>
              <a:rPr lang="de-DE" dirty="0" smtClean="0"/>
              <a:t>Integrated System </a:t>
            </a:r>
            <a:r>
              <a:rPr lang="de-DE" dirty="0" err="1" smtClean="0"/>
              <a:t>and</a:t>
            </a:r>
            <a:r>
              <a:rPr lang="de-DE" dirty="0" smtClean="0"/>
              <a:t> Assurance Case Development</a:t>
            </a:r>
            <a:endParaRPr lang="en-US" dirty="0"/>
          </a:p>
        </p:txBody>
      </p:sp>
      <p:sp>
        <p:nvSpPr>
          <p:cNvPr id="3" name="Content Placeholder 2"/>
          <p:cNvSpPr>
            <a:spLocks noGrp="1"/>
          </p:cNvSpPr>
          <p:nvPr>
            <p:ph idx="1"/>
          </p:nvPr>
        </p:nvSpPr>
        <p:spPr>
          <a:xfrm>
            <a:off x="545494" y="1484784"/>
            <a:ext cx="8346986" cy="4752528"/>
          </a:xfrm>
        </p:spPr>
        <p:txBody>
          <a:bodyPr/>
          <a:lstStyle/>
          <a:p>
            <a:pPr>
              <a:buFont typeface="Wingdings" panose="05000000000000000000" pitchFamily="2" charset="2"/>
              <a:buChar char="§"/>
            </a:pPr>
            <a:r>
              <a:rPr lang="de-DE" sz="1800" dirty="0" smtClean="0"/>
              <a:t>Assurance </a:t>
            </a:r>
            <a:r>
              <a:rPr lang="de-DE" sz="1800" dirty="0" err="1" smtClean="0"/>
              <a:t>cases</a:t>
            </a:r>
            <a:r>
              <a:rPr lang="de-DE" sz="1800" dirty="0" smtClean="0"/>
              <a:t> </a:t>
            </a:r>
            <a:r>
              <a:rPr lang="de-DE" sz="1800" dirty="0" err="1" smtClean="0"/>
              <a:t>decompose</a:t>
            </a:r>
            <a:r>
              <a:rPr lang="de-DE" sz="1800" dirty="0" smtClean="0"/>
              <a:t> </a:t>
            </a:r>
            <a:r>
              <a:rPr lang="de-DE" sz="1800" dirty="0" err="1" smtClean="0"/>
              <a:t>along</a:t>
            </a:r>
            <a:r>
              <a:rPr lang="de-DE" sz="1800" dirty="0" smtClean="0"/>
              <a:t> </a:t>
            </a:r>
            <a:r>
              <a:rPr lang="de-DE" sz="1800" b="1" dirty="0" err="1" smtClean="0"/>
              <a:t>vertical</a:t>
            </a:r>
            <a:r>
              <a:rPr lang="de-DE" sz="1800" b="1" dirty="0" smtClean="0"/>
              <a:t> </a:t>
            </a:r>
            <a:r>
              <a:rPr lang="de-DE" sz="1800" b="1" dirty="0" err="1" smtClean="0"/>
              <a:t>and</a:t>
            </a:r>
            <a:r>
              <a:rPr lang="de-DE" sz="1800" b="1" dirty="0" smtClean="0"/>
              <a:t> horizontal </a:t>
            </a:r>
            <a:r>
              <a:rPr lang="de-DE" sz="1800" b="1" dirty="0" err="1" smtClean="0"/>
              <a:t>structure</a:t>
            </a:r>
            <a:r>
              <a:rPr lang="de-DE" sz="1800" b="1" dirty="0" smtClean="0"/>
              <a:t> </a:t>
            </a:r>
            <a:r>
              <a:rPr lang="de-DE" sz="1800" dirty="0" err="1" smtClean="0"/>
              <a:t>of</a:t>
            </a:r>
            <a:r>
              <a:rPr lang="de-DE" sz="1800" dirty="0" smtClean="0"/>
              <a:t> </a:t>
            </a:r>
            <a:r>
              <a:rPr lang="de-DE" sz="1800" dirty="0" err="1" smtClean="0"/>
              <a:t>system</a:t>
            </a:r>
            <a:r>
              <a:rPr lang="de-DE" sz="1800" dirty="0" smtClean="0"/>
              <a:t> design </a:t>
            </a:r>
            <a:r>
              <a:rPr lang="de-DE" sz="1800" dirty="0" err="1" smtClean="0"/>
              <a:t>artefacts</a:t>
            </a:r>
            <a:r>
              <a:rPr lang="de-DE" sz="1800" dirty="0" smtClean="0"/>
              <a:t> </a:t>
            </a:r>
          </a:p>
          <a:p>
            <a:pPr>
              <a:buFont typeface="Wingdings" panose="05000000000000000000" pitchFamily="2" charset="2"/>
              <a:buChar char="§"/>
            </a:pPr>
            <a:r>
              <a:rPr lang="de-DE" sz="1800" dirty="0" smtClean="0"/>
              <a:t>Assurance </a:t>
            </a:r>
            <a:r>
              <a:rPr lang="de-DE" sz="1800" dirty="0" err="1"/>
              <a:t>case</a:t>
            </a:r>
            <a:r>
              <a:rPr lang="de-DE" sz="1800" dirty="0"/>
              <a:t> </a:t>
            </a:r>
            <a:r>
              <a:rPr lang="de-DE" sz="1800" dirty="0" err="1"/>
              <a:t>may</a:t>
            </a:r>
            <a:r>
              <a:rPr lang="de-DE" sz="1800" dirty="0"/>
              <a:t> </a:t>
            </a:r>
            <a:r>
              <a:rPr lang="de-DE" sz="1800" b="1" dirty="0" err="1"/>
              <a:t>guide</a:t>
            </a:r>
            <a:r>
              <a:rPr lang="de-DE" sz="1800" b="1" dirty="0"/>
              <a:t> </a:t>
            </a:r>
            <a:r>
              <a:rPr lang="de-DE" sz="1800" b="1" dirty="0" err="1"/>
              <a:t>safe</a:t>
            </a:r>
            <a:r>
              <a:rPr lang="de-DE" sz="1800" b="1" dirty="0"/>
              <a:t> </a:t>
            </a:r>
            <a:r>
              <a:rPr lang="de-DE" sz="1800" b="1" dirty="0" err="1"/>
              <a:t>and</a:t>
            </a:r>
            <a:r>
              <a:rPr lang="de-DE" sz="1800" b="1" dirty="0"/>
              <a:t> </a:t>
            </a:r>
            <a:r>
              <a:rPr lang="de-DE" sz="1800" b="1" dirty="0" err="1"/>
              <a:t>efficient</a:t>
            </a:r>
            <a:r>
              <a:rPr lang="de-DE" sz="1800" b="1" dirty="0"/>
              <a:t> </a:t>
            </a:r>
            <a:r>
              <a:rPr lang="de-DE" sz="1800" b="1" dirty="0" err="1"/>
              <a:t>system</a:t>
            </a:r>
            <a:r>
              <a:rPr lang="de-DE" sz="1800" b="1" dirty="0"/>
              <a:t> </a:t>
            </a:r>
            <a:r>
              <a:rPr lang="de-DE" sz="1800" b="1" dirty="0" err="1" smtClean="0"/>
              <a:t>development</a:t>
            </a:r>
            <a:endParaRPr lang="de-DE" sz="1800" b="1" dirty="0" smtClean="0"/>
          </a:p>
          <a:p>
            <a:pPr>
              <a:buFont typeface="Wingdings" panose="05000000000000000000" pitchFamily="2" charset="2"/>
              <a:buChar char="§"/>
            </a:pPr>
            <a:r>
              <a:rPr lang="de-DE" sz="1800" dirty="0" err="1" smtClean="0"/>
              <a:t>Architecture-centric</a:t>
            </a:r>
            <a:r>
              <a:rPr lang="de-DE" sz="1800" dirty="0" smtClean="0"/>
              <a:t> </a:t>
            </a:r>
            <a:r>
              <a:rPr lang="de-DE" sz="1800" dirty="0" err="1"/>
              <a:t>approach</a:t>
            </a:r>
            <a:r>
              <a:rPr lang="de-DE" sz="1800" dirty="0"/>
              <a:t> </a:t>
            </a:r>
            <a:r>
              <a:rPr lang="de-DE" sz="1800" dirty="0" err="1"/>
              <a:t>provides</a:t>
            </a:r>
            <a:r>
              <a:rPr lang="de-DE" sz="1800" dirty="0"/>
              <a:t> </a:t>
            </a:r>
            <a:r>
              <a:rPr lang="de-DE" sz="1800" dirty="0" err="1" smtClean="0"/>
              <a:t>opportunity</a:t>
            </a:r>
            <a:r>
              <a:rPr lang="de-DE" sz="1800" dirty="0" smtClean="0"/>
              <a:t> </a:t>
            </a:r>
            <a:r>
              <a:rPr lang="de-DE" sz="1800" dirty="0" err="1"/>
              <a:t>for</a:t>
            </a:r>
            <a:r>
              <a:rPr lang="de-DE" sz="1800" dirty="0"/>
              <a:t> </a:t>
            </a:r>
            <a:r>
              <a:rPr lang="de-DE" sz="1800" b="1" dirty="0"/>
              <a:t>high-level </a:t>
            </a:r>
            <a:r>
              <a:rPr lang="de-DE" sz="1800" b="1" dirty="0" err="1" smtClean="0"/>
              <a:t>assurance</a:t>
            </a:r>
            <a:r>
              <a:rPr lang="de-DE" sz="1800" b="1" dirty="0" smtClean="0"/>
              <a:t> </a:t>
            </a:r>
            <a:r>
              <a:rPr lang="de-DE" sz="1800" b="1" dirty="0" err="1"/>
              <a:t>patterns</a:t>
            </a:r>
            <a:r>
              <a:rPr lang="de-DE" sz="1800" dirty="0"/>
              <a:t> (e.g. MILS) </a:t>
            </a:r>
            <a:r>
              <a:rPr lang="de-DE" sz="1800" dirty="0" err="1"/>
              <a:t>for</a:t>
            </a:r>
            <a:r>
              <a:rPr lang="de-DE" sz="1800" dirty="0"/>
              <a:t> </a:t>
            </a:r>
            <a:r>
              <a:rPr lang="de-DE" sz="1800" dirty="0" err="1"/>
              <a:t>reducing</a:t>
            </a:r>
            <a:r>
              <a:rPr lang="de-DE" sz="1800" dirty="0"/>
              <a:t> </a:t>
            </a:r>
            <a:r>
              <a:rPr lang="de-DE" sz="1800" dirty="0" err="1"/>
              <a:t>the</a:t>
            </a:r>
            <a:r>
              <a:rPr lang="de-DE" sz="1800" dirty="0"/>
              <a:t> </a:t>
            </a:r>
            <a:r>
              <a:rPr lang="de-DE" sz="1800" dirty="0" err="1"/>
              <a:t>effort</a:t>
            </a:r>
            <a:r>
              <a:rPr lang="de-DE" sz="1800" dirty="0"/>
              <a:t> </a:t>
            </a:r>
            <a:r>
              <a:rPr lang="de-DE" sz="1800" dirty="0" err="1"/>
              <a:t>of</a:t>
            </a:r>
            <a:r>
              <a:rPr lang="de-DE" sz="1800" dirty="0"/>
              <a:t> </a:t>
            </a:r>
            <a:r>
              <a:rPr lang="de-DE" sz="1800" dirty="0" err="1"/>
              <a:t>building</a:t>
            </a:r>
            <a:r>
              <a:rPr lang="de-DE" sz="1800" dirty="0"/>
              <a:t> </a:t>
            </a:r>
            <a:r>
              <a:rPr lang="de-DE" sz="1800" dirty="0" err="1"/>
              <a:t>up</a:t>
            </a:r>
            <a:r>
              <a:rPr lang="de-DE" sz="1800" dirty="0"/>
              <a:t> </a:t>
            </a:r>
            <a:r>
              <a:rPr lang="de-DE" sz="1800" dirty="0" err="1"/>
              <a:t>safety</a:t>
            </a:r>
            <a:r>
              <a:rPr lang="de-DE" sz="1800" dirty="0"/>
              <a:t> </a:t>
            </a:r>
            <a:r>
              <a:rPr lang="de-DE" sz="1800" dirty="0" err="1" smtClean="0"/>
              <a:t>cases</a:t>
            </a:r>
            <a:endParaRPr lang="de-DE" sz="1800" dirty="0" smtClean="0"/>
          </a:p>
          <a:p>
            <a:pPr>
              <a:buFont typeface="Wingdings" panose="05000000000000000000" pitchFamily="2" charset="2"/>
              <a:buChar char="§"/>
            </a:pPr>
            <a:r>
              <a:rPr lang="de-DE" sz="1800" dirty="0" err="1" smtClean="0"/>
              <a:t>Certifying</a:t>
            </a:r>
            <a:r>
              <a:rPr lang="de-DE" sz="1800" dirty="0" smtClean="0"/>
              <a:t> </a:t>
            </a:r>
            <a:r>
              <a:rPr lang="de-DE" sz="1800" dirty="0" err="1" smtClean="0"/>
              <a:t>model</a:t>
            </a:r>
            <a:r>
              <a:rPr lang="de-DE" sz="1800" dirty="0" smtClean="0"/>
              <a:t> </a:t>
            </a:r>
            <a:r>
              <a:rPr lang="de-DE" sz="1800" dirty="0" err="1" smtClean="0"/>
              <a:t>checkers</a:t>
            </a:r>
            <a:r>
              <a:rPr lang="de-DE" sz="1800" dirty="0" smtClean="0"/>
              <a:t> </a:t>
            </a:r>
            <a:r>
              <a:rPr lang="de-DE" sz="1800" dirty="0" err="1" smtClean="0"/>
              <a:t>for</a:t>
            </a:r>
            <a:r>
              <a:rPr lang="de-DE" sz="1800" dirty="0" smtClean="0"/>
              <a:t> </a:t>
            </a:r>
            <a:r>
              <a:rPr lang="de-DE" sz="1800" dirty="0" err="1" smtClean="0"/>
              <a:t>automatically</a:t>
            </a:r>
            <a:r>
              <a:rPr lang="de-DE" sz="1800" dirty="0" smtClean="0"/>
              <a:t> </a:t>
            </a:r>
            <a:r>
              <a:rPr lang="de-DE" sz="1800" dirty="0" err="1" smtClean="0"/>
              <a:t>generating</a:t>
            </a:r>
            <a:r>
              <a:rPr lang="de-DE" sz="1800" dirty="0" smtClean="0"/>
              <a:t> </a:t>
            </a:r>
            <a:r>
              <a:rPr lang="de-DE" sz="1800" b="1" dirty="0" err="1" smtClean="0"/>
              <a:t>formally</a:t>
            </a:r>
            <a:r>
              <a:rPr lang="de-DE" sz="1800" b="1" dirty="0" smtClean="0"/>
              <a:t> </a:t>
            </a:r>
            <a:r>
              <a:rPr lang="de-DE" sz="1800" b="1" dirty="0" err="1" smtClean="0"/>
              <a:t>checkable</a:t>
            </a:r>
            <a:r>
              <a:rPr lang="de-DE" sz="1800" b="1" dirty="0" smtClean="0"/>
              <a:t> </a:t>
            </a:r>
            <a:r>
              <a:rPr lang="de-DE" sz="1800" b="1" dirty="0" err="1" smtClean="0"/>
              <a:t>evidence</a:t>
            </a:r>
            <a:r>
              <a:rPr lang="de-DE" sz="1800" b="1" dirty="0" smtClean="0"/>
              <a:t> </a:t>
            </a:r>
            <a:r>
              <a:rPr lang="de-DE" sz="1800" dirty="0"/>
              <a:t>in </a:t>
            </a:r>
            <a:r>
              <a:rPr lang="de-DE" sz="1800" b="1" dirty="0" err="1" smtClean="0"/>
              <a:t>assurance</a:t>
            </a:r>
            <a:r>
              <a:rPr lang="de-DE" sz="1800" b="1" dirty="0" smtClean="0"/>
              <a:t> </a:t>
            </a:r>
            <a:r>
              <a:rPr lang="de-DE" sz="1800" b="1" dirty="0" err="1" smtClean="0"/>
              <a:t>case</a:t>
            </a:r>
            <a:r>
              <a:rPr lang="de-DE" sz="1800" dirty="0" err="1" smtClean="0"/>
              <a:t>s</a:t>
            </a:r>
            <a:r>
              <a:rPr lang="de-DE" sz="1800" dirty="0" smtClean="0"/>
              <a:t> </a:t>
            </a:r>
          </a:p>
          <a:p>
            <a:pPr>
              <a:buFont typeface="Wingdings" panose="05000000000000000000" pitchFamily="2" charset="2"/>
              <a:buChar char="§"/>
            </a:pPr>
            <a:r>
              <a:rPr lang="de-DE" sz="1800" dirty="0" smtClean="0"/>
              <a:t>Assurance </a:t>
            </a:r>
            <a:r>
              <a:rPr lang="de-DE" sz="1800" dirty="0" err="1" smtClean="0"/>
              <a:t>case</a:t>
            </a:r>
            <a:r>
              <a:rPr lang="de-DE" sz="1800" dirty="0" smtClean="0"/>
              <a:t> </a:t>
            </a:r>
            <a:r>
              <a:rPr lang="de-DE" sz="1800" dirty="0" err="1" smtClean="0"/>
              <a:t>may</a:t>
            </a:r>
            <a:r>
              <a:rPr lang="de-DE" sz="1800" dirty="0" smtClean="0"/>
              <a:t> </a:t>
            </a:r>
            <a:r>
              <a:rPr lang="de-DE" sz="1800" dirty="0" err="1" smtClean="0"/>
              <a:t>extend</a:t>
            </a:r>
            <a:r>
              <a:rPr lang="de-DE" sz="1800" dirty="0" smtClean="0"/>
              <a:t>, </a:t>
            </a:r>
            <a:r>
              <a:rPr lang="de-DE" sz="1800" dirty="0" err="1" smtClean="0"/>
              <a:t>and</a:t>
            </a:r>
            <a:r>
              <a:rPr lang="de-DE" sz="1800" dirty="0" smtClean="0"/>
              <a:t> </a:t>
            </a:r>
            <a:r>
              <a:rPr lang="de-DE" sz="1800" dirty="0" err="1" smtClean="0"/>
              <a:t>even</a:t>
            </a:r>
            <a:r>
              <a:rPr lang="de-DE" sz="1800" dirty="0" smtClean="0"/>
              <a:t> </a:t>
            </a:r>
            <a:r>
              <a:rPr lang="de-DE" sz="1800" dirty="0" err="1" smtClean="0"/>
              <a:t>replace</a:t>
            </a:r>
            <a:r>
              <a:rPr lang="de-DE" sz="1800" dirty="0" smtClean="0"/>
              <a:t>, </a:t>
            </a:r>
            <a:r>
              <a:rPr lang="de-DE" sz="1800" dirty="0" err="1" smtClean="0"/>
              <a:t>the</a:t>
            </a:r>
            <a:r>
              <a:rPr lang="de-DE" sz="1800" dirty="0" smtClean="0"/>
              <a:t> traditional </a:t>
            </a:r>
            <a:r>
              <a:rPr lang="de-DE" sz="1800" dirty="0" err="1" smtClean="0"/>
              <a:t>syntactic</a:t>
            </a:r>
            <a:r>
              <a:rPr lang="de-DE" sz="1800" dirty="0" smtClean="0"/>
              <a:t> </a:t>
            </a:r>
            <a:r>
              <a:rPr lang="de-DE" sz="1800" dirty="0" err="1" smtClean="0"/>
              <a:t>tracing</a:t>
            </a:r>
            <a:r>
              <a:rPr lang="de-DE" sz="1800" dirty="0" smtClean="0"/>
              <a:t> </a:t>
            </a:r>
            <a:r>
              <a:rPr lang="de-DE" sz="1800" i="1" dirty="0" smtClean="0"/>
              <a:t>(„</a:t>
            </a:r>
            <a:r>
              <a:rPr lang="de-DE" sz="1800" i="1" dirty="0" err="1" smtClean="0"/>
              <a:t>depends</a:t>
            </a:r>
            <a:r>
              <a:rPr lang="de-DE" sz="1800" i="1" dirty="0" smtClean="0"/>
              <a:t>-on“) </a:t>
            </a:r>
            <a:r>
              <a:rPr lang="de-DE" sz="1800" dirty="0" err="1" smtClean="0"/>
              <a:t>with</a:t>
            </a:r>
            <a:r>
              <a:rPr lang="de-DE" sz="1800" dirty="0" smtClean="0"/>
              <a:t> a </a:t>
            </a:r>
            <a:r>
              <a:rPr lang="de-DE" sz="1800" b="1" dirty="0" err="1" smtClean="0"/>
              <a:t>semantic</a:t>
            </a:r>
            <a:r>
              <a:rPr lang="de-DE" sz="1800" b="1" dirty="0" smtClean="0"/>
              <a:t> </a:t>
            </a:r>
            <a:r>
              <a:rPr lang="de-DE" sz="1800" b="1" dirty="0" err="1" smtClean="0"/>
              <a:t>tracing</a:t>
            </a:r>
            <a:r>
              <a:rPr lang="de-DE" sz="1800" b="1" dirty="0" smtClean="0"/>
              <a:t> </a:t>
            </a:r>
            <a:r>
              <a:rPr lang="de-DE" sz="1800" i="1" dirty="0" smtClean="0"/>
              <a:t>(„</a:t>
            </a:r>
            <a:r>
              <a:rPr lang="de-DE" sz="1800" i="1" dirty="0" err="1" smtClean="0"/>
              <a:t>why</a:t>
            </a:r>
            <a:r>
              <a:rPr lang="de-DE" sz="1800" i="1" dirty="0" smtClean="0"/>
              <a:t>?“) </a:t>
            </a:r>
            <a:r>
              <a:rPr lang="de-DE" sz="1800" dirty="0" err="1" smtClean="0"/>
              <a:t>capability</a:t>
            </a:r>
            <a:endParaRPr lang="de-DE" sz="1800" dirty="0" smtClean="0"/>
          </a:p>
          <a:p>
            <a:pPr>
              <a:buFont typeface="Wingdings" panose="05000000000000000000" pitchFamily="2" charset="2"/>
              <a:buChar char="§"/>
            </a:pPr>
            <a:r>
              <a:rPr lang="de-DE" sz="1800" dirty="0" smtClean="0"/>
              <a:t>System </a:t>
            </a:r>
            <a:r>
              <a:rPr lang="de-DE" sz="1800" dirty="0" err="1" smtClean="0"/>
              <a:t>may</a:t>
            </a:r>
            <a:r>
              <a:rPr lang="de-DE" sz="1800" dirty="0" smtClean="0"/>
              <a:t> </a:t>
            </a:r>
            <a:r>
              <a:rPr lang="de-DE" sz="1800" b="1" dirty="0" err="1" smtClean="0"/>
              <a:t>safely</a:t>
            </a:r>
            <a:r>
              <a:rPr lang="de-DE" sz="1800" b="1" dirty="0" smtClean="0"/>
              <a:t> (</a:t>
            </a:r>
            <a:r>
              <a:rPr lang="de-DE" sz="1800" b="1" dirty="0" err="1" smtClean="0"/>
              <a:t>self</a:t>
            </a:r>
            <a:r>
              <a:rPr lang="de-DE" sz="1800" b="1" dirty="0" smtClean="0"/>
              <a:t>-) </a:t>
            </a:r>
            <a:r>
              <a:rPr lang="de-DE" sz="1800" b="1" dirty="0" err="1" smtClean="0"/>
              <a:t>evolve</a:t>
            </a:r>
            <a:r>
              <a:rPr lang="de-DE" sz="1800" b="1" dirty="0" smtClean="0"/>
              <a:t>/</a:t>
            </a:r>
            <a:r>
              <a:rPr lang="de-DE" sz="1800" b="1" dirty="0" err="1" smtClean="0"/>
              <a:t>adapt</a:t>
            </a:r>
            <a:r>
              <a:rPr lang="de-DE" sz="1800" b="1" dirty="0" smtClean="0"/>
              <a:t> </a:t>
            </a:r>
            <a:r>
              <a:rPr lang="de-DE" sz="1800" dirty="0" err="1" smtClean="0"/>
              <a:t>within</a:t>
            </a:r>
            <a:r>
              <a:rPr lang="de-DE" sz="1800" dirty="0" smtClean="0"/>
              <a:t> </a:t>
            </a:r>
            <a:r>
              <a:rPr lang="de-DE" sz="1800" dirty="0" err="1" smtClean="0"/>
              <a:t>the</a:t>
            </a:r>
            <a:r>
              <a:rPr lang="de-DE" sz="1800" dirty="0" smtClean="0"/>
              <a:t> </a:t>
            </a:r>
            <a:r>
              <a:rPr lang="de-DE" sz="1800" dirty="0" err="1" smtClean="0"/>
              <a:t>limits</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capability</a:t>
            </a:r>
            <a:r>
              <a:rPr lang="de-DE" sz="1800" dirty="0" smtClean="0"/>
              <a:t> </a:t>
            </a:r>
            <a:r>
              <a:rPr lang="de-DE" sz="1800" dirty="0" err="1" smtClean="0"/>
              <a:t>of</a:t>
            </a:r>
            <a:r>
              <a:rPr lang="de-DE" sz="1800" dirty="0" smtClean="0"/>
              <a:t> </a:t>
            </a:r>
            <a:r>
              <a:rPr lang="de-DE" sz="1800" dirty="0" err="1" smtClean="0"/>
              <a:t>adapting</a:t>
            </a:r>
            <a:r>
              <a:rPr lang="de-DE" sz="1800" dirty="0"/>
              <a:t> </a:t>
            </a:r>
            <a:r>
              <a:rPr lang="de-DE" sz="1800" dirty="0" err="1" smtClean="0"/>
              <a:t>corresponding</a:t>
            </a:r>
            <a:r>
              <a:rPr lang="de-DE" sz="1800" dirty="0" smtClean="0"/>
              <a:t> </a:t>
            </a:r>
            <a:r>
              <a:rPr lang="de-DE" sz="1800" dirty="0" err="1" smtClean="0"/>
              <a:t>safety</a:t>
            </a:r>
            <a:r>
              <a:rPr lang="de-DE" sz="1800" dirty="0" smtClean="0"/>
              <a:t> </a:t>
            </a:r>
            <a:r>
              <a:rPr lang="de-DE" sz="1800" dirty="0" err="1" smtClean="0"/>
              <a:t>case</a:t>
            </a:r>
            <a:r>
              <a:rPr lang="de-DE" sz="1800" dirty="0" smtClean="0"/>
              <a:t>(s)</a:t>
            </a:r>
          </a:p>
        </p:txBody>
      </p:sp>
      <p:sp>
        <p:nvSpPr>
          <p:cNvPr id="4" name="Text Placeholder 3"/>
          <p:cNvSpPr>
            <a:spLocks noGrp="1"/>
          </p:cNvSpPr>
          <p:nvPr>
            <p:ph type="body" sz="quarter" idx="13"/>
          </p:nvPr>
        </p:nvSpPr>
        <p:spPr>
          <a:xfrm>
            <a:off x="540000" y="836712"/>
            <a:ext cx="8064000" cy="360000"/>
          </a:xfrm>
        </p:spPr>
        <p:txBody>
          <a:bodyPr/>
          <a:lstStyle/>
          <a:p>
            <a:r>
              <a:rPr lang="de-DE" dirty="0" smtClean="0"/>
              <a:t>Potential </a:t>
            </a:r>
            <a:r>
              <a:rPr lang="de-DE" dirty="0" err="1" smtClean="0"/>
              <a:t>Benefits</a:t>
            </a:r>
            <a:endParaRPr lang="en-US"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15</a:t>
            </a:fld>
            <a:endParaRPr lang="de-DE"/>
          </a:p>
        </p:txBody>
      </p:sp>
      <p:sp>
        <p:nvSpPr>
          <p:cNvPr id="8" name="Date Placeholder 4"/>
          <p:cNvSpPr>
            <a:spLocks noGrp="1"/>
          </p:cNvSpPr>
          <p:nvPr>
            <p:ph type="dt" sz="half" idx="14"/>
          </p:nvPr>
        </p:nvSpPr>
        <p:spPr>
          <a:xfrm>
            <a:off x="5821363" y="6408738"/>
            <a:ext cx="1619250" cy="179387"/>
          </a:xfrm>
        </p:spPr>
        <p:txBody>
          <a:bodyPr/>
          <a:lstStyle/>
          <a:p>
            <a:pPr>
              <a:defRPr/>
            </a:pPr>
            <a:r>
              <a:rPr lang="en-US" dirty="0" smtClean="0"/>
              <a:t>San Francisco, 18.07.2015</a:t>
            </a:r>
          </a:p>
        </p:txBody>
      </p:sp>
      <p:sp>
        <p:nvSpPr>
          <p:cNvPr id="9"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388971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6672"/>
            <a:ext cx="8064000" cy="360000"/>
          </a:xfrm>
        </p:spPr>
        <p:txBody>
          <a:bodyPr/>
          <a:lstStyle/>
          <a:p>
            <a:r>
              <a:rPr lang="de-DE" dirty="0" err="1" smtClean="0"/>
              <a:t>Conclusions</a:t>
            </a:r>
            <a:endParaRPr lang="en-US" dirty="0"/>
          </a:p>
        </p:txBody>
      </p:sp>
      <p:sp>
        <p:nvSpPr>
          <p:cNvPr id="3" name="Content Placeholder 2"/>
          <p:cNvSpPr>
            <a:spLocks noGrp="1"/>
          </p:cNvSpPr>
          <p:nvPr>
            <p:ph idx="1"/>
          </p:nvPr>
        </p:nvSpPr>
        <p:spPr>
          <a:xfrm>
            <a:off x="539750" y="980728"/>
            <a:ext cx="8424936" cy="5472608"/>
          </a:xfrm>
        </p:spPr>
        <p:txBody>
          <a:bodyPr/>
          <a:lstStyle/>
          <a:p>
            <a:pPr marL="0" indent="0">
              <a:buNone/>
            </a:pPr>
            <a:r>
              <a:rPr lang="de-DE" sz="2000" dirty="0" err="1"/>
              <a:t>P</a:t>
            </a:r>
            <a:r>
              <a:rPr lang="de-DE" sz="2000" dirty="0" err="1" smtClean="0"/>
              <a:t>resented</a:t>
            </a:r>
            <a:r>
              <a:rPr lang="de-DE" sz="2000" dirty="0" smtClean="0"/>
              <a:t> </a:t>
            </a:r>
            <a:r>
              <a:rPr lang="de-DE" sz="2000" dirty="0" err="1" smtClean="0"/>
              <a:t>first</a:t>
            </a:r>
            <a:r>
              <a:rPr lang="de-DE" sz="2000" dirty="0" smtClean="0"/>
              <a:t> </a:t>
            </a:r>
            <a:r>
              <a:rPr lang="de-DE" sz="2000" dirty="0" err="1" smtClean="0"/>
              <a:t>steps</a:t>
            </a:r>
            <a:r>
              <a:rPr lang="de-DE" sz="2000" dirty="0" smtClean="0"/>
              <a:t> </a:t>
            </a:r>
            <a:r>
              <a:rPr lang="de-DE" sz="2000" dirty="0" err="1" smtClean="0"/>
              <a:t>towards</a:t>
            </a:r>
            <a:r>
              <a:rPr lang="de-DE" sz="2000" dirty="0" smtClean="0"/>
              <a:t> </a:t>
            </a:r>
            <a:r>
              <a:rPr lang="de-DE" sz="2000" dirty="0" err="1" smtClean="0"/>
              <a:t>realizing</a:t>
            </a:r>
            <a:r>
              <a:rPr lang="de-DE" sz="2000" dirty="0"/>
              <a:t> </a:t>
            </a:r>
            <a:r>
              <a:rPr lang="de-DE" sz="2000" b="1" dirty="0" err="1"/>
              <a:t>integrated</a:t>
            </a:r>
            <a:r>
              <a:rPr lang="de-DE" sz="2000" b="1" dirty="0"/>
              <a:t> </a:t>
            </a:r>
            <a:r>
              <a:rPr lang="de-DE" sz="2000" b="1" dirty="0" err="1" smtClean="0"/>
              <a:t>system</a:t>
            </a:r>
            <a:r>
              <a:rPr lang="de-DE" sz="2000" b="1" dirty="0"/>
              <a:t> </a:t>
            </a:r>
            <a:r>
              <a:rPr lang="de-DE" sz="2000" b="1" dirty="0" err="1" smtClean="0"/>
              <a:t>development</a:t>
            </a:r>
            <a:r>
              <a:rPr lang="de-DE" sz="2000" b="1" dirty="0" smtClean="0"/>
              <a:t> </a:t>
            </a:r>
            <a:r>
              <a:rPr lang="de-DE" sz="2000" b="1" dirty="0" err="1" smtClean="0"/>
              <a:t>and</a:t>
            </a:r>
            <a:r>
              <a:rPr lang="de-DE" sz="2000" b="1" dirty="0" smtClean="0"/>
              <a:t> </a:t>
            </a:r>
            <a:r>
              <a:rPr lang="de-DE" sz="2000" b="1" dirty="0" err="1" smtClean="0"/>
              <a:t>its</a:t>
            </a:r>
            <a:r>
              <a:rPr lang="de-DE" sz="2000" b="1" dirty="0" smtClean="0"/>
              <a:t> </a:t>
            </a:r>
            <a:r>
              <a:rPr lang="de-DE" sz="2000" b="1" dirty="0" err="1" smtClean="0"/>
              <a:t>corresponding</a:t>
            </a:r>
            <a:r>
              <a:rPr lang="de-DE" sz="2000" b="1" dirty="0" smtClean="0"/>
              <a:t> </a:t>
            </a:r>
            <a:r>
              <a:rPr lang="de-DE" sz="2000" b="1" dirty="0" err="1" smtClean="0"/>
              <a:t>safety</a:t>
            </a:r>
            <a:r>
              <a:rPr lang="de-DE" sz="2000" b="1" dirty="0" smtClean="0"/>
              <a:t> </a:t>
            </a:r>
            <a:r>
              <a:rPr lang="de-DE" sz="2000" b="1" dirty="0" err="1" smtClean="0"/>
              <a:t>case</a:t>
            </a:r>
            <a:r>
              <a:rPr lang="de-DE" sz="2000" dirty="0" smtClean="0"/>
              <a:t> in </a:t>
            </a:r>
            <a:r>
              <a:rPr lang="de-DE" sz="2000" dirty="0" err="1" smtClean="0"/>
              <a:t>the</a:t>
            </a:r>
            <a:r>
              <a:rPr lang="de-DE" sz="2000" dirty="0" smtClean="0"/>
              <a:t> AF3 model-</a:t>
            </a:r>
            <a:r>
              <a:rPr lang="de-DE" sz="2000" dirty="0" err="1" smtClean="0"/>
              <a:t>based</a:t>
            </a:r>
            <a:r>
              <a:rPr lang="de-DE" sz="2000" dirty="0" smtClean="0"/>
              <a:t> </a:t>
            </a:r>
            <a:r>
              <a:rPr lang="de-DE" sz="2000" dirty="0" err="1" smtClean="0"/>
              <a:t>framework</a:t>
            </a:r>
            <a:endParaRPr lang="de-DE" sz="2000" dirty="0" smtClean="0"/>
          </a:p>
          <a:p>
            <a:pPr>
              <a:buFont typeface="Wingdings" panose="05000000000000000000" pitchFamily="2" charset="2"/>
              <a:buChar char="§"/>
            </a:pPr>
            <a:endParaRPr lang="de-DE" sz="2000" dirty="0"/>
          </a:p>
          <a:p>
            <a:pPr>
              <a:buFont typeface="Wingdings" panose="05000000000000000000" pitchFamily="2" charset="2"/>
              <a:buChar char="§"/>
            </a:pPr>
            <a:r>
              <a:rPr lang="de-DE" sz="2000" dirty="0" smtClean="0"/>
              <a:t>Approach </a:t>
            </a:r>
            <a:r>
              <a:rPr lang="de-DE" sz="2000" dirty="0" err="1" smtClean="0"/>
              <a:t>needs</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formalized</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goal</a:t>
            </a:r>
            <a:r>
              <a:rPr lang="de-DE" sz="2000" dirty="0" smtClean="0"/>
              <a:t> </a:t>
            </a:r>
            <a:r>
              <a:rPr lang="de-DE" sz="2000" dirty="0" err="1" smtClean="0"/>
              <a:t>of</a:t>
            </a:r>
            <a:r>
              <a:rPr lang="de-DE" sz="2000" dirty="0" smtClean="0"/>
              <a:t> </a:t>
            </a:r>
            <a:r>
              <a:rPr lang="de-DE" sz="2000" dirty="0" err="1" smtClean="0"/>
              <a:t>having</a:t>
            </a:r>
            <a:r>
              <a:rPr lang="de-DE" sz="2000" dirty="0" smtClean="0"/>
              <a:t> M2M </a:t>
            </a:r>
            <a:r>
              <a:rPr lang="de-DE" sz="2000" b="1" dirty="0" err="1" smtClean="0"/>
              <a:t>transformations</a:t>
            </a:r>
            <a:r>
              <a:rPr lang="de-DE" sz="2000" b="1" dirty="0" smtClean="0"/>
              <a:t> </a:t>
            </a:r>
            <a:r>
              <a:rPr lang="de-DE" sz="2000" b="1" dirty="0" err="1" smtClean="0"/>
              <a:t>and</a:t>
            </a:r>
            <a:r>
              <a:rPr lang="de-DE" sz="2000" b="1" dirty="0" smtClean="0"/>
              <a:t> also </a:t>
            </a:r>
            <a:r>
              <a:rPr lang="de-DE" sz="2000" b="1" dirty="0" err="1" smtClean="0"/>
              <a:t>deployment</a:t>
            </a:r>
            <a:r>
              <a:rPr lang="de-DE" sz="2000" b="1" dirty="0" smtClean="0"/>
              <a:t> </a:t>
            </a:r>
            <a:r>
              <a:rPr lang="de-DE" sz="2000" b="1" dirty="0" err="1" smtClean="0"/>
              <a:t>formally</a:t>
            </a:r>
            <a:r>
              <a:rPr lang="de-DE" sz="2000" b="1" dirty="0" smtClean="0"/>
              <a:t> </a:t>
            </a:r>
            <a:r>
              <a:rPr lang="de-DE" sz="2000" b="1" dirty="0" err="1" smtClean="0"/>
              <a:t>verified</a:t>
            </a:r>
            <a:r>
              <a:rPr lang="de-DE" sz="2000" dirty="0"/>
              <a:t> </a:t>
            </a:r>
            <a:r>
              <a:rPr lang="de-DE" sz="2000" dirty="0" smtClean="0"/>
              <a:t>(e.g. PVS)</a:t>
            </a:r>
          </a:p>
          <a:p>
            <a:pPr marL="0" indent="0">
              <a:buNone/>
            </a:pPr>
            <a:endParaRPr lang="de-DE" sz="2000" dirty="0" smtClean="0"/>
          </a:p>
          <a:p>
            <a:pPr>
              <a:buFont typeface="Wingdings" panose="05000000000000000000" pitchFamily="2" charset="2"/>
              <a:buChar char="§"/>
            </a:pPr>
            <a:r>
              <a:rPr lang="de-DE" sz="2000" dirty="0" smtClean="0"/>
              <a:t>More </a:t>
            </a:r>
            <a:r>
              <a:rPr lang="de-DE" sz="2000" dirty="0" err="1"/>
              <a:t>complete</a:t>
            </a:r>
            <a:r>
              <a:rPr lang="de-DE" sz="2000" b="1" dirty="0" smtClean="0"/>
              <a:t> </a:t>
            </a:r>
            <a:r>
              <a:rPr lang="de-DE" sz="2000" b="1" dirty="0" err="1" smtClean="0"/>
              <a:t>catalogue</a:t>
            </a:r>
            <a:r>
              <a:rPr lang="de-DE" sz="2000" b="1" dirty="0" smtClean="0"/>
              <a:t> </a:t>
            </a:r>
            <a:r>
              <a:rPr lang="de-DE" sz="2000" b="1" dirty="0" err="1" smtClean="0"/>
              <a:t>of</a:t>
            </a:r>
            <a:r>
              <a:rPr lang="de-DE" sz="2000" b="1" dirty="0" smtClean="0"/>
              <a:t> </a:t>
            </a:r>
            <a:r>
              <a:rPr lang="de-DE" sz="2000" b="1" dirty="0" err="1" smtClean="0"/>
              <a:t>transformations</a:t>
            </a:r>
            <a:r>
              <a:rPr lang="de-DE" sz="2000" b="1" dirty="0" smtClean="0"/>
              <a:t> </a:t>
            </a:r>
            <a:r>
              <a:rPr lang="de-DE" sz="2000" dirty="0" smtClean="0"/>
              <a:t>(e.g. </a:t>
            </a:r>
            <a:r>
              <a:rPr lang="de-DE" sz="2000" dirty="0" err="1" smtClean="0"/>
              <a:t>architectural</a:t>
            </a:r>
            <a:r>
              <a:rPr lang="de-DE" sz="2000" dirty="0" smtClean="0"/>
              <a:t> </a:t>
            </a:r>
            <a:r>
              <a:rPr lang="de-DE" sz="2000" dirty="0" err="1" smtClean="0"/>
              <a:t>refinement</a:t>
            </a:r>
            <a:r>
              <a:rPr lang="de-DE" sz="2000" dirty="0" smtClean="0"/>
              <a:t> </a:t>
            </a:r>
            <a:r>
              <a:rPr lang="de-DE" sz="2000" dirty="0" err="1" smtClean="0"/>
              <a:t>by</a:t>
            </a:r>
            <a:r>
              <a:rPr lang="de-DE" sz="2000" dirty="0" smtClean="0"/>
              <a:t> </a:t>
            </a:r>
            <a:r>
              <a:rPr lang="de-DE" sz="2000" dirty="0" err="1" smtClean="0"/>
              <a:t>means</a:t>
            </a:r>
            <a:r>
              <a:rPr lang="de-DE" sz="2000" dirty="0" smtClean="0"/>
              <a:t> </a:t>
            </a:r>
            <a:r>
              <a:rPr lang="de-DE" sz="2000" dirty="0" err="1" smtClean="0"/>
              <a:t>of</a:t>
            </a:r>
            <a:r>
              <a:rPr lang="de-DE" sz="2000" dirty="0" smtClean="0"/>
              <a:t> fault-</a:t>
            </a:r>
            <a:r>
              <a:rPr lang="de-DE" sz="2000" dirty="0" err="1" smtClean="0"/>
              <a:t>tolerance</a:t>
            </a:r>
            <a:r>
              <a:rPr lang="de-DE" sz="2000" dirty="0" smtClean="0"/>
              <a:t> </a:t>
            </a:r>
            <a:r>
              <a:rPr lang="de-DE" sz="2000" dirty="0" err="1" smtClean="0"/>
              <a:t>patterns</a:t>
            </a:r>
            <a:r>
              <a:rPr lang="de-DE" sz="2000" dirty="0" smtClean="0"/>
              <a:t>) </a:t>
            </a:r>
            <a:r>
              <a:rPr lang="de-DE" sz="2000" dirty="0" err="1" smtClean="0"/>
              <a:t>needed</a:t>
            </a:r>
            <a:endParaRPr lang="de-DE" sz="2000" dirty="0" smtClean="0"/>
          </a:p>
          <a:p>
            <a:pPr>
              <a:buFont typeface="Wingdings" panose="05000000000000000000" pitchFamily="2" charset="2"/>
              <a:buChar char="§"/>
            </a:pPr>
            <a:endParaRPr lang="de-DE" sz="2000" dirty="0" smtClean="0"/>
          </a:p>
          <a:p>
            <a:pPr>
              <a:buFont typeface="Wingdings" panose="05000000000000000000" pitchFamily="2" charset="2"/>
              <a:buChar char="§"/>
            </a:pPr>
            <a:r>
              <a:rPr lang="de-DE" sz="2000" dirty="0" err="1" smtClean="0"/>
              <a:t>Refine</a:t>
            </a:r>
            <a:r>
              <a:rPr lang="de-DE" sz="2000" dirty="0" smtClean="0"/>
              <a:t> </a:t>
            </a:r>
            <a:r>
              <a:rPr lang="de-DE" sz="2000" b="1" dirty="0"/>
              <a:t>MILS</a:t>
            </a:r>
            <a:r>
              <a:rPr lang="de-DE" sz="2000" dirty="0" smtClean="0"/>
              <a:t> </a:t>
            </a:r>
            <a:r>
              <a:rPr lang="de-DE" sz="2000" b="1" dirty="0" err="1" smtClean="0"/>
              <a:t>architecture-specific</a:t>
            </a:r>
            <a:r>
              <a:rPr lang="de-DE" sz="2000" b="1" dirty="0" smtClean="0"/>
              <a:t> </a:t>
            </a:r>
            <a:r>
              <a:rPr lang="de-DE" sz="2000" b="1" dirty="0" err="1" smtClean="0"/>
              <a:t>assurance</a:t>
            </a:r>
            <a:r>
              <a:rPr lang="de-DE" sz="2000" b="1" dirty="0" smtClean="0"/>
              <a:t> </a:t>
            </a:r>
            <a:r>
              <a:rPr lang="de-DE" sz="2000" b="1" dirty="0" err="1" smtClean="0"/>
              <a:t>case</a:t>
            </a:r>
            <a:r>
              <a:rPr lang="de-DE" sz="2000" b="1" dirty="0" smtClean="0"/>
              <a:t> </a:t>
            </a:r>
            <a:r>
              <a:rPr lang="de-DE" sz="2000" b="1" dirty="0" err="1" smtClean="0"/>
              <a:t>patterns</a:t>
            </a:r>
            <a:r>
              <a:rPr lang="de-DE" sz="2000" b="1" dirty="0" smtClean="0"/>
              <a:t> </a:t>
            </a:r>
            <a:r>
              <a:rPr lang="de-DE" sz="2000" dirty="0" err="1" smtClean="0"/>
              <a:t>and</a:t>
            </a:r>
            <a:r>
              <a:rPr lang="de-DE" sz="2000" dirty="0" smtClean="0"/>
              <a:t> </a:t>
            </a:r>
            <a:r>
              <a:rPr lang="de-DE" sz="2000" dirty="0" err="1" smtClean="0"/>
              <a:t>implement</a:t>
            </a:r>
            <a:r>
              <a:rPr lang="de-DE" sz="2000" dirty="0" smtClean="0"/>
              <a:t> </a:t>
            </a:r>
            <a:r>
              <a:rPr lang="de-DE" sz="2000" dirty="0" err="1" smtClean="0"/>
              <a:t>as</a:t>
            </a:r>
            <a:r>
              <a:rPr lang="de-DE" sz="2000" dirty="0" smtClean="0"/>
              <a:t> </a:t>
            </a:r>
            <a:r>
              <a:rPr lang="de-DE" sz="2000" dirty="0" err="1" smtClean="0"/>
              <a:t>transforimation</a:t>
            </a:r>
            <a:r>
              <a:rPr lang="de-DE" sz="2000" dirty="0" smtClean="0"/>
              <a:t> in AF3</a:t>
            </a:r>
          </a:p>
          <a:p>
            <a:pPr>
              <a:buFont typeface="Wingdings" panose="05000000000000000000" pitchFamily="2" charset="2"/>
              <a:buChar char="§"/>
            </a:pPr>
            <a:endParaRPr lang="de-DE" sz="2000" dirty="0" smtClean="0"/>
          </a:p>
          <a:p>
            <a:pPr>
              <a:buFont typeface="Wingdings" panose="05000000000000000000" pitchFamily="2" charset="2"/>
              <a:buChar char="§"/>
            </a:pPr>
            <a:r>
              <a:rPr lang="de-DE" sz="2000" dirty="0" smtClean="0"/>
              <a:t>Approach </a:t>
            </a:r>
            <a:r>
              <a:rPr lang="de-DE" sz="2000" dirty="0" err="1" smtClean="0"/>
              <a:t>needs</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validated</a:t>
            </a:r>
            <a:r>
              <a:rPr lang="de-DE" sz="2000" dirty="0" smtClean="0"/>
              <a:t> </a:t>
            </a:r>
            <a:r>
              <a:rPr lang="de-DE" sz="2000" dirty="0" err="1" smtClean="0"/>
              <a:t>by</a:t>
            </a:r>
            <a:r>
              <a:rPr lang="de-DE" sz="2000" dirty="0" smtClean="0"/>
              <a:t> </a:t>
            </a:r>
            <a:r>
              <a:rPr lang="de-DE" sz="2000" dirty="0" err="1" smtClean="0"/>
              <a:t>means</a:t>
            </a:r>
            <a:r>
              <a:rPr lang="de-DE" sz="2000" dirty="0" smtClean="0"/>
              <a:t> </a:t>
            </a:r>
            <a:r>
              <a:rPr lang="de-DE" sz="2000" dirty="0" err="1" smtClean="0"/>
              <a:t>of</a:t>
            </a:r>
            <a:r>
              <a:rPr lang="de-DE" sz="2000" dirty="0" smtClean="0"/>
              <a:t> </a:t>
            </a:r>
            <a:r>
              <a:rPr lang="de-DE" sz="2000" b="1" dirty="0" err="1" smtClean="0"/>
              <a:t>realistic</a:t>
            </a:r>
            <a:r>
              <a:rPr lang="de-DE" sz="2000" b="1" dirty="0" smtClean="0"/>
              <a:t> </a:t>
            </a:r>
            <a:r>
              <a:rPr lang="de-DE" sz="2000" b="1" dirty="0" err="1" smtClean="0"/>
              <a:t>case</a:t>
            </a:r>
            <a:r>
              <a:rPr lang="de-DE" sz="2000" b="1" dirty="0" smtClean="0"/>
              <a:t> </a:t>
            </a:r>
            <a:r>
              <a:rPr lang="de-DE" sz="2000" b="1" dirty="0" err="1" smtClean="0"/>
              <a:t>studies</a:t>
            </a:r>
            <a:endParaRPr lang="de-DE" sz="2000" dirty="0" smtClean="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16</a:t>
            </a:fld>
            <a:endParaRPr lang="de-DE"/>
          </a:p>
        </p:txBody>
      </p:sp>
      <p:sp>
        <p:nvSpPr>
          <p:cNvPr id="8" name="Date Placeholder 4"/>
          <p:cNvSpPr>
            <a:spLocks noGrp="1"/>
          </p:cNvSpPr>
          <p:nvPr>
            <p:ph type="dt" sz="half" idx="14"/>
          </p:nvPr>
        </p:nvSpPr>
        <p:spPr>
          <a:xfrm>
            <a:off x="5821363" y="6408738"/>
            <a:ext cx="1619250" cy="179387"/>
          </a:xfrm>
        </p:spPr>
        <p:txBody>
          <a:bodyPr/>
          <a:lstStyle/>
          <a:p>
            <a:pPr>
              <a:defRPr/>
            </a:pPr>
            <a:r>
              <a:rPr lang="en-US" dirty="0" smtClean="0"/>
              <a:t>San Francisco, 18.07.2015</a:t>
            </a:r>
          </a:p>
        </p:txBody>
      </p:sp>
      <p:sp>
        <p:nvSpPr>
          <p:cNvPr id="9"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6583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AF3 – Try </a:t>
            </a:r>
            <a:r>
              <a:rPr lang="de-DE" dirty="0" err="1" smtClean="0"/>
              <a:t>it</a:t>
            </a:r>
            <a:r>
              <a:rPr lang="de-DE" dirty="0" smtClean="0"/>
              <a:t> out!</a:t>
            </a:r>
            <a:endParaRPr lang="en-US" dirty="0"/>
          </a:p>
        </p:txBody>
      </p:sp>
      <p:sp>
        <p:nvSpPr>
          <p:cNvPr id="4" name="Text Placeholder 3"/>
          <p:cNvSpPr>
            <a:spLocks noGrp="1"/>
          </p:cNvSpPr>
          <p:nvPr>
            <p:ph type="body" sz="quarter" idx="13"/>
          </p:nvPr>
        </p:nvSpPr>
        <p:spPr/>
        <p:txBody>
          <a:bodyPr/>
          <a:lstStyle/>
          <a:p>
            <a:r>
              <a:rPr lang="de-DE" dirty="0" err="1" smtClean="0"/>
              <a:t>Eclipse</a:t>
            </a:r>
            <a:r>
              <a:rPr lang="de-DE" dirty="0" smtClean="0"/>
              <a:t> Public </a:t>
            </a:r>
            <a:r>
              <a:rPr lang="de-DE" dirty="0" err="1" smtClean="0"/>
              <a:t>License</a:t>
            </a:r>
            <a:endParaRPr lang="de-DE" dirty="0" smtClean="0"/>
          </a:p>
          <a:p>
            <a:endParaRPr lang="en-US"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17</a:t>
            </a:fld>
            <a:endParaRPr lang="de-DE"/>
          </a:p>
        </p:txBody>
      </p:sp>
      <p:pic>
        <p:nvPicPr>
          <p:cNvPr id="8" name="Picture 11"/>
          <p:cNvPicPr>
            <a:picLocks noChangeAspect="1" noChangeArrowheads="1"/>
          </p:cNvPicPr>
          <p:nvPr/>
        </p:nvPicPr>
        <p:blipFill>
          <a:blip r:embed="rId2" cstate="print"/>
          <a:srcRect/>
          <a:stretch>
            <a:fillRect/>
          </a:stretch>
        </p:blipFill>
        <p:spPr bwMode="auto">
          <a:xfrm>
            <a:off x="2915816" y="1412776"/>
            <a:ext cx="3890144" cy="4384844"/>
          </a:xfrm>
          <a:prstGeom prst="rect">
            <a:avLst/>
          </a:prstGeom>
          <a:noFill/>
          <a:ln w="9525">
            <a:noFill/>
            <a:miter lim="800000"/>
            <a:headEnd/>
            <a:tailEnd/>
          </a:ln>
          <a:effectLst>
            <a:glow rad="25400">
              <a:schemeClr val="accent1">
                <a:satMod val="175000"/>
                <a:alpha val="40000"/>
              </a:schemeClr>
            </a:glow>
          </a:effectLst>
        </p:spPr>
      </p:pic>
      <p:sp>
        <p:nvSpPr>
          <p:cNvPr id="9" name="Date Placeholder 4"/>
          <p:cNvSpPr>
            <a:spLocks noGrp="1"/>
          </p:cNvSpPr>
          <p:nvPr>
            <p:ph type="dt" sz="half" idx="14"/>
          </p:nvPr>
        </p:nvSpPr>
        <p:spPr>
          <a:xfrm>
            <a:off x="5821363" y="6408738"/>
            <a:ext cx="1619250" cy="179387"/>
          </a:xfrm>
        </p:spPr>
        <p:txBody>
          <a:bodyPr/>
          <a:lstStyle/>
          <a:p>
            <a:pPr>
              <a:defRPr/>
            </a:pPr>
            <a:r>
              <a:rPr lang="en-US" smtClean="0"/>
              <a:t>San Francisco, 18.07.2015</a:t>
            </a:r>
            <a:endParaRPr lang="en-US" dirty="0" smtClean="0"/>
          </a:p>
        </p:txBody>
      </p:sp>
      <p:sp>
        <p:nvSpPr>
          <p:cNvPr id="10"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
        <p:nvSpPr>
          <p:cNvPr id="3" name="Rechteck 2"/>
          <p:cNvSpPr/>
          <p:nvPr/>
        </p:nvSpPr>
        <p:spPr>
          <a:xfrm>
            <a:off x="3491880" y="5805264"/>
            <a:ext cx="2582758" cy="523220"/>
          </a:xfrm>
          <a:prstGeom prst="rect">
            <a:avLst/>
          </a:prstGeom>
        </p:spPr>
        <p:txBody>
          <a:bodyPr wrap="none">
            <a:spAutoFit/>
          </a:bodyPr>
          <a:lstStyle/>
          <a:p>
            <a:r>
              <a:rPr lang="de-DE" sz="2800" b="1" u="sng" dirty="0"/>
              <a:t>a</a:t>
            </a:r>
            <a:r>
              <a:rPr lang="de-DE" sz="2800" b="1" u="sng" dirty="0" smtClean="0"/>
              <a:t>f3.fortiss.org</a:t>
            </a:r>
            <a:endParaRPr lang="de-DE" sz="2800" b="1" u="sng" dirty="0"/>
          </a:p>
        </p:txBody>
      </p:sp>
    </p:spTree>
    <p:extLst>
      <p:ext uri="{BB962C8B-B14F-4D97-AF65-F5344CB8AC3E}">
        <p14:creationId xmlns:p14="http://schemas.microsoft.com/office/powerpoint/2010/main" val="125293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18</a:t>
            </a:fld>
            <a:endParaRPr lang="de-DE"/>
          </a:p>
        </p:txBody>
      </p:sp>
      <p:sp>
        <p:nvSpPr>
          <p:cNvPr id="8" name="Content Placeholder 7"/>
          <p:cNvSpPr>
            <a:spLocks noGrp="1"/>
          </p:cNvSpPr>
          <p:nvPr/>
        </p:nvSpPr>
        <p:spPr>
          <a:xfrm>
            <a:off x="540000" y="639000"/>
            <a:ext cx="8064000" cy="5580000"/>
          </a:xfrm>
          <a:prstGeom prst="rect">
            <a:avLst/>
          </a:prstGeom>
        </p:spPr>
        <p:txBody>
          <a:bodyPr vert="horz" lIns="0" tIns="0" rIns="0" bIns="540000" rtlCol="0" anchor="b" anchorCtr="0">
            <a:noAutofit/>
          </a:bodyPr>
          <a:lstStyle>
            <a:lvl1pPr marL="360000" indent="-216000" algn="l" defTabSz="914400" rtl="0" eaLnBrk="1" latinLnBrk="0" hangingPunct="1">
              <a:lnSpc>
                <a:spcPct val="125000"/>
              </a:lnSpc>
              <a:spcBef>
                <a:spcPts val="0"/>
              </a:spcBef>
              <a:buFont typeface="Arial" pitchFamily="34" charset="0"/>
              <a:buChar char="•"/>
              <a:defRPr sz="1800" kern="1200">
                <a:solidFill>
                  <a:schemeClr val="tx1"/>
                </a:solidFill>
                <a:latin typeface="+mn-lt"/>
                <a:ea typeface="+mn-ea"/>
                <a:cs typeface="+mn-cs"/>
              </a:defRPr>
            </a:lvl1pPr>
            <a:lvl2pPr marL="720000" indent="-216000" algn="l" defTabSz="914400" rtl="0" eaLnBrk="1" latinLnBrk="0" hangingPunct="1">
              <a:lnSpc>
                <a:spcPct val="125000"/>
              </a:lnSpc>
              <a:spcBef>
                <a:spcPts val="0"/>
              </a:spcBef>
              <a:buFont typeface="Arial" pitchFamily="34" charset="0"/>
              <a:buChar char="–"/>
              <a:defRPr sz="1600" kern="1200">
                <a:solidFill>
                  <a:schemeClr val="tx1"/>
                </a:solidFill>
                <a:latin typeface="+mn-lt"/>
                <a:ea typeface="+mn-ea"/>
                <a:cs typeface="+mn-cs"/>
              </a:defRPr>
            </a:lvl2pPr>
            <a:lvl3pPr marL="1080000" indent="-216000" algn="l" defTabSz="914400" rtl="0" eaLnBrk="1" latinLnBrk="0" hangingPunct="1">
              <a:lnSpc>
                <a:spcPct val="125000"/>
              </a:lnSpc>
              <a:spcBef>
                <a:spcPts val="0"/>
              </a:spcBef>
              <a:buFont typeface="Arial" pitchFamily="34" charset="0"/>
              <a:buChar char="•"/>
              <a:defRPr sz="1400" kern="1200">
                <a:solidFill>
                  <a:schemeClr val="tx1"/>
                </a:solidFill>
                <a:latin typeface="+mn-lt"/>
                <a:ea typeface="+mn-ea"/>
                <a:cs typeface="+mn-cs"/>
              </a:defRPr>
            </a:lvl3pPr>
            <a:lvl4pPr marL="1440000" indent="-216000" algn="l" defTabSz="914400" rtl="0" eaLnBrk="1" latinLnBrk="0" hangingPunct="1">
              <a:lnSpc>
                <a:spcPct val="125000"/>
              </a:lnSpc>
              <a:spcBef>
                <a:spcPts val="0"/>
              </a:spcBef>
              <a:buFont typeface="Arial" pitchFamily="34" charset="0"/>
              <a:buChar char="–"/>
              <a:defRPr sz="1200" kern="1200">
                <a:solidFill>
                  <a:schemeClr val="tx1"/>
                </a:solidFill>
                <a:latin typeface="+mn-lt"/>
                <a:ea typeface="+mn-ea"/>
                <a:cs typeface="+mn-cs"/>
              </a:defRPr>
            </a:lvl4pPr>
            <a:lvl5pPr marL="1800000" indent="-216000" algn="l" defTabSz="914400" rtl="0" eaLnBrk="1" latinLnBrk="0" hangingPunct="1">
              <a:lnSpc>
                <a:spcPct val="125000"/>
              </a:lnSpc>
              <a:spcBef>
                <a:spcPts val="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indent="-358775">
              <a:lnSpc>
                <a:spcPct val="100000"/>
              </a:lnSpc>
              <a:buNone/>
            </a:pPr>
            <a:endParaRPr lang="en-US" dirty="0" smtClean="0">
              <a:solidFill>
                <a:schemeClr val="accent2"/>
              </a:solidFill>
              <a:cs typeface="Arial" pitchFamily="34" charset="0"/>
            </a:endParaRPr>
          </a:p>
          <a:p>
            <a:pPr marL="358775" indent="-358775">
              <a:lnSpc>
                <a:spcPct val="100000"/>
              </a:lnSpc>
              <a:buNone/>
            </a:pPr>
            <a:endParaRPr lang="de-DE" dirty="0" smtClean="0">
              <a:solidFill>
                <a:schemeClr val="accent2"/>
              </a:solidFill>
              <a:cs typeface="Arial" pitchFamily="34" charset="0"/>
            </a:endParaRPr>
          </a:p>
          <a:p>
            <a:pPr marL="358775" indent="-358775">
              <a:lnSpc>
                <a:spcPct val="100000"/>
              </a:lnSpc>
              <a:buNone/>
            </a:pPr>
            <a:r>
              <a:rPr lang="en-US" dirty="0" smtClean="0">
                <a:solidFill>
                  <a:schemeClr val="accent2"/>
                </a:solidFill>
                <a:cs typeface="Arial" pitchFamily="34" charset="0"/>
              </a:rPr>
              <a:t>Harald Ruess </a:t>
            </a:r>
          </a:p>
          <a:p>
            <a:pPr marL="358775" indent="-358775">
              <a:lnSpc>
                <a:spcPct val="100000"/>
              </a:lnSpc>
              <a:buNone/>
            </a:pPr>
            <a:endParaRPr lang="en-US" dirty="0">
              <a:solidFill>
                <a:schemeClr val="accent2"/>
              </a:solidFill>
              <a:cs typeface="Arial" pitchFamily="34" charset="0"/>
            </a:endParaRPr>
          </a:p>
          <a:p>
            <a:pPr marL="358775" indent="-358775">
              <a:lnSpc>
                <a:spcPct val="100000"/>
              </a:lnSpc>
              <a:buNone/>
            </a:pPr>
            <a:r>
              <a:rPr lang="en-US" u="sng" dirty="0">
                <a:solidFill>
                  <a:srgbClr val="0070C0"/>
                </a:solidFill>
                <a:cs typeface="Arial" pitchFamily="34" charset="0"/>
              </a:rPr>
              <a:t>r</a:t>
            </a:r>
            <a:r>
              <a:rPr lang="en-US" u="sng" dirty="0" smtClean="0">
                <a:solidFill>
                  <a:srgbClr val="0070C0"/>
                </a:solidFill>
                <a:cs typeface="Arial" pitchFamily="34" charset="0"/>
              </a:rPr>
              <a:t>uess@fortiss.org</a:t>
            </a:r>
          </a:p>
          <a:p>
            <a:pPr marL="358775" indent="-358775">
              <a:lnSpc>
                <a:spcPct val="100000"/>
              </a:lnSpc>
              <a:buNone/>
            </a:pPr>
            <a:endParaRPr lang="en-US" dirty="0" smtClean="0">
              <a:solidFill>
                <a:schemeClr val="accent2"/>
              </a:solidFill>
              <a:cs typeface="Arial" pitchFamily="34" charset="0"/>
            </a:endParaRPr>
          </a:p>
          <a:p>
            <a:pPr marL="358775" indent="-358775">
              <a:lnSpc>
                <a:spcPct val="100000"/>
              </a:lnSpc>
              <a:buNone/>
            </a:pPr>
            <a:r>
              <a:rPr lang="en-US" b="1" dirty="0" err="1" smtClean="0">
                <a:solidFill>
                  <a:schemeClr val="accent2"/>
                </a:solidFill>
                <a:cs typeface="Arial" pitchFamily="34" charset="0"/>
              </a:rPr>
              <a:t>fortiss</a:t>
            </a:r>
            <a:r>
              <a:rPr lang="en-US" b="1" dirty="0" smtClean="0">
                <a:solidFill>
                  <a:schemeClr val="accent2"/>
                </a:solidFill>
                <a:cs typeface="Arial" pitchFamily="34" charset="0"/>
              </a:rPr>
              <a:t> GmbH</a:t>
            </a:r>
          </a:p>
          <a:p>
            <a:pPr marL="358775" indent="-358775">
              <a:lnSpc>
                <a:spcPct val="100000"/>
              </a:lnSpc>
              <a:buNone/>
            </a:pPr>
            <a:r>
              <a:rPr lang="en-US" dirty="0" smtClean="0">
                <a:solidFill>
                  <a:schemeClr val="accent2"/>
                </a:solidFill>
                <a:cs typeface="Arial" pitchFamily="34" charset="0"/>
              </a:rPr>
              <a:t>An-</a:t>
            </a:r>
            <a:r>
              <a:rPr lang="en-US" dirty="0" err="1" smtClean="0">
                <a:solidFill>
                  <a:schemeClr val="accent2"/>
                </a:solidFill>
                <a:cs typeface="Arial" pitchFamily="34" charset="0"/>
              </a:rPr>
              <a:t>Institut</a:t>
            </a:r>
            <a:r>
              <a:rPr lang="en-US" dirty="0" smtClean="0">
                <a:solidFill>
                  <a:schemeClr val="accent2"/>
                </a:solidFill>
                <a:cs typeface="Arial" pitchFamily="34" charset="0"/>
              </a:rPr>
              <a:t> </a:t>
            </a:r>
            <a:r>
              <a:rPr lang="en-US" dirty="0" err="1" smtClean="0">
                <a:solidFill>
                  <a:schemeClr val="accent2"/>
                </a:solidFill>
                <a:cs typeface="Arial" pitchFamily="34" charset="0"/>
              </a:rPr>
              <a:t>Technische</a:t>
            </a:r>
            <a:r>
              <a:rPr lang="en-US" dirty="0" smtClean="0">
                <a:solidFill>
                  <a:schemeClr val="accent2"/>
                </a:solidFill>
                <a:cs typeface="Arial" pitchFamily="34" charset="0"/>
              </a:rPr>
              <a:t> </a:t>
            </a:r>
            <a:r>
              <a:rPr lang="en-US" dirty="0" err="1" smtClean="0">
                <a:solidFill>
                  <a:schemeClr val="accent2"/>
                </a:solidFill>
                <a:cs typeface="Arial" pitchFamily="34" charset="0"/>
              </a:rPr>
              <a:t>Universität</a:t>
            </a:r>
            <a:r>
              <a:rPr lang="en-US" dirty="0" smtClean="0">
                <a:solidFill>
                  <a:schemeClr val="accent2"/>
                </a:solidFill>
                <a:cs typeface="Arial" pitchFamily="34" charset="0"/>
              </a:rPr>
              <a:t> </a:t>
            </a:r>
            <a:r>
              <a:rPr lang="en-US" dirty="0" err="1" smtClean="0">
                <a:solidFill>
                  <a:schemeClr val="accent2"/>
                </a:solidFill>
                <a:cs typeface="Arial" pitchFamily="34" charset="0"/>
              </a:rPr>
              <a:t>München</a:t>
            </a:r>
            <a:endParaRPr lang="en-US" dirty="0" smtClean="0">
              <a:solidFill>
                <a:schemeClr val="accent2"/>
              </a:solidFill>
              <a:cs typeface="Arial" pitchFamily="34" charset="0"/>
            </a:endParaRPr>
          </a:p>
          <a:p>
            <a:pPr marL="358775" indent="-358775">
              <a:lnSpc>
                <a:spcPct val="100000"/>
              </a:lnSpc>
              <a:buNone/>
            </a:pPr>
            <a:r>
              <a:rPr lang="en-US" dirty="0" err="1" smtClean="0">
                <a:solidFill>
                  <a:schemeClr val="accent2"/>
                </a:solidFill>
                <a:cs typeface="Arial" pitchFamily="34" charset="0"/>
              </a:rPr>
              <a:t>Guerickestraße</a:t>
            </a:r>
            <a:r>
              <a:rPr lang="en-US" dirty="0" smtClean="0">
                <a:solidFill>
                  <a:schemeClr val="accent2"/>
                </a:solidFill>
                <a:cs typeface="Arial" pitchFamily="34" charset="0"/>
              </a:rPr>
              <a:t> 25 · 80805 </a:t>
            </a:r>
            <a:r>
              <a:rPr lang="en-US" dirty="0" err="1" smtClean="0">
                <a:solidFill>
                  <a:schemeClr val="accent2"/>
                </a:solidFill>
                <a:cs typeface="Arial" pitchFamily="34" charset="0"/>
              </a:rPr>
              <a:t>München</a:t>
            </a:r>
            <a:r>
              <a:rPr lang="en-US" dirty="0" smtClean="0">
                <a:solidFill>
                  <a:schemeClr val="accent2"/>
                </a:solidFill>
                <a:cs typeface="Arial" pitchFamily="34" charset="0"/>
              </a:rPr>
              <a:t> · Germany</a:t>
            </a:r>
          </a:p>
          <a:p>
            <a:pPr marL="358775" indent="-358775">
              <a:lnSpc>
                <a:spcPct val="100000"/>
              </a:lnSpc>
              <a:buNone/>
            </a:pPr>
            <a:endParaRPr lang="en-US" dirty="0" smtClean="0">
              <a:solidFill>
                <a:schemeClr val="accent2"/>
              </a:solidFill>
              <a:cs typeface="Arial" pitchFamily="34" charset="0"/>
            </a:endParaRPr>
          </a:p>
          <a:p>
            <a:pPr marL="358775" indent="-358775">
              <a:lnSpc>
                <a:spcPct val="100000"/>
              </a:lnSpc>
              <a:buNone/>
            </a:pPr>
            <a:r>
              <a:rPr lang="en-US" b="1" dirty="0" err="1" smtClean="0">
                <a:solidFill>
                  <a:schemeClr val="accent2"/>
                </a:solidFill>
                <a:cs typeface="Arial" pitchFamily="34" charset="0"/>
              </a:rPr>
              <a:t>tel</a:t>
            </a:r>
            <a:r>
              <a:rPr lang="en-US" b="1" dirty="0" smtClean="0">
                <a:solidFill>
                  <a:schemeClr val="accent2"/>
                </a:solidFill>
                <a:cs typeface="Arial" pitchFamily="34" charset="0"/>
              </a:rPr>
              <a:t> </a:t>
            </a:r>
            <a:r>
              <a:rPr lang="en-US" dirty="0" smtClean="0">
                <a:solidFill>
                  <a:schemeClr val="accent2"/>
                </a:solidFill>
                <a:cs typeface="Arial" pitchFamily="34" charset="0"/>
              </a:rPr>
              <a:t>+49 89 3603522 33   </a:t>
            </a:r>
            <a:r>
              <a:rPr lang="en-US" b="1" dirty="0" smtClean="0">
                <a:solidFill>
                  <a:schemeClr val="accent2"/>
                </a:solidFill>
                <a:cs typeface="Arial" pitchFamily="34" charset="0"/>
              </a:rPr>
              <a:t>fax </a:t>
            </a:r>
            <a:r>
              <a:rPr lang="en-US" dirty="0" smtClean="0">
                <a:solidFill>
                  <a:schemeClr val="accent2"/>
                </a:solidFill>
                <a:cs typeface="Arial" pitchFamily="34" charset="0"/>
              </a:rPr>
              <a:t>+49 89 3603522 50</a:t>
            </a:r>
          </a:p>
          <a:p>
            <a:pPr marL="358775" indent="-358775">
              <a:lnSpc>
                <a:spcPct val="100000"/>
              </a:lnSpc>
              <a:buNone/>
            </a:pPr>
            <a:endParaRPr lang="en-US" dirty="0" smtClean="0">
              <a:solidFill>
                <a:schemeClr val="accent2"/>
              </a:solidFill>
              <a:cs typeface="Arial" pitchFamily="34" charset="0"/>
            </a:endParaRPr>
          </a:p>
          <a:p>
            <a:pPr marL="358775" indent="-358775">
              <a:lnSpc>
                <a:spcPct val="100000"/>
              </a:lnSpc>
              <a:buNone/>
            </a:pPr>
            <a:r>
              <a:rPr lang="en-US" dirty="0" smtClean="0">
                <a:solidFill>
                  <a:schemeClr val="accent2"/>
                </a:solidFill>
                <a:cs typeface="Arial" pitchFamily="34" charset="0"/>
              </a:rPr>
              <a:t>www.fortiss.org</a:t>
            </a:r>
          </a:p>
        </p:txBody>
      </p:sp>
      <p:sp>
        <p:nvSpPr>
          <p:cNvPr id="9" name="Content Placeholder 2"/>
          <p:cNvSpPr>
            <a:spLocks noGrp="1"/>
          </p:cNvSpPr>
          <p:nvPr>
            <p:ph idx="1"/>
          </p:nvPr>
        </p:nvSpPr>
        <p:spPr>
          <a:xfrm>
            <a:off x="539750" y="449262"/>
            <a:ext cx="8424936" cy="5671364"/>
          </a:xfrm>
        </p:spPr>
        <p:txBody>
          <a:bodyPr/>
          <a:lstStyle/>
          <a:p>
            <a:pPr marL="0" indent="0">
              <a:buNone/>
            </a:pPr>
            <a:r>
              <a:rPr lang="de-DE" sz="1800" i="1" dirty="0" smtClean="0"/>
              <a:t>„… </a:t>
            </a:r>
            <a:r>
              <a:rPr lang="de-DE" sz="1800" i="1" dirty="0" err="1" smtClean="0"/>
              <a:t>how</a:t>
            </a:r>
            <a:r>
              <a:rPr lang="de-DE" sz="1800" i="1" dirty="0" smtClean="0"/>
              <a:t> </a:t>
            </a:r>
            <a:r>
              <a:rPr lang="de-DE" sz="1800" i="1" dirty="0" err="1" smtClean="0"/>
              <a:t>much</a:t>
            </a:r>
            <a:r>
              <a:rPr lang="de-DE" sz="1800" i="1" dirty="0" smtClean="0"/>
              <a:t> </a:t>
            </a:r>
            <a:r>
              <a:rPr lang="de-DE" sz="1800" i="1" dirty="0" err="1" smtClean="0"/>
              <a:t>better</a:t>
            </a:r>
            <a:r>
              <a:rPr lang="de-DE" sz="1800" i="1" dirty="0" smtClean="0"/>
              <a:t> will </a:t>
            </a:r>
            <a:r>
              <a:rPr lang="de-DE" sz="1800" i="1" dirty="0" err="1" smtClean="0"/>
              <a:t>it</a:t>
            </a:r>
            <a:r>
              <a:rPr lang="de-DE" sz="1800" i="1" dirty="0" smtClean="0"/>
              <a:t> </a:t>
            </a:r>
            <a:r>
              <a:rPr lang="de-DE" sz="1800" i="1" dirty="0" err="1" smtClean="0"/>
              <a:t>be</a:t>
            </a:r>
            <a:r>
              <a:rPr lang="de-DE" sz="1800" i="1" dirty="0" smtClean="0"/>
              <a:t> </a:t>
            </a:r>
            <a:r>
              <a:rPr lang="de-DE" sz="1800" i="1" dirty="0" err="1" smtClean="0"/>
              <a:t>to</a:t>
            </a:r>
            <a:r>
              <a:rPr lang="de-DE" sz="1800" i="1" dirty="0" smtClean="0"/>
              <a:t> bring </a:t>
            </a:r>
            <a:r>
              <a:rPr lang="de-DE" sz="1800" i="1" dirty="0" err="1" smtClean="0"/>
              <a:t>under</a:t>
            </a:r>
            <a:r>
              <a:rPr lang="de-DE" sz="1800" i="1" dirty="0" smtClean="0"/>
              <a:t> </a:t>
            </a:r>
            <a:r>
              <a:rPr lang="de-DE" sz="1800" i="1" dirty="0" err="1" smtClean="0"/>
              <a:t>mathematical</a:t>
            </a:r>
            <a:r>
              <a:rPr lang="de-DE" sz="1800" i="1" dirty="0" smtClean="0"/>
              <a:t> </a:t>
            </a:r>
            <a:r>
              <a:rPr lang="de-DE" sz="1800" i="1" dirty="0" err="1" smtClean="0"/>
              <a:t>laws</a:t>
            </a:r>
            <a:r>
              <a:rPr lang="de-DE" sz="1800" i="1" dirty="0" smtClean="0"/>
              <a:t> human </a:t>
            </a:r>
            <a:r>
              <a:rPr lang="de-DE" sz="1800" i="1" dirty="0" err="1" smtClean="0"/>
              <a:t>reasoning</a:t>
            </a:r>
            <a:r>
              <a:rPr lang="de-DE" sz="1800" i="1" dirty="0" smtClean="0"/>
              <a:t>, </a:t>
            </a:r>
            <a:r>
              <a:rPr lang="de-DE" sz="1800" i="1" dirty="0" err="1" smtClean="0"/>
              <a:t>which</a:t>
            </a:r>
            <a:r>
              <a:rPr lang="de-DE" sz="1800" i="1" dirty="0" smtClean="0"/>
              <a:t> </a:t>
            </a:r>
            <a:r>
              <a:rPr lang="de-DE" sz="1800" i="1" dirty="0" err="1" smtClean="0"/>
              <a:t>is</a:t>
            </a:r>
            <a:r>
              <a:rPr lang="de-DE" sz="1800" i="1" dirty="0" smtClean="0"/>
              <a:t> </a:t>
            </a:r>
            <a:r>
              <a:rPr lang="de-DE" sz="1800" i="1" dirty="0" err="1" smtClean="0"/>
              <a:t>the</a:t>
            </a:r>
            <a:r>
              <a:rPr lang="de-DE" sz="1800" i="1" dirty="0" smtClean="0"/>
              <a:t> </a:t>
            </a:r>
            <a:r>
              <a:rPr lang="de-DE" sz="1800" i="1" dirty="0" err="1" smtClean="0"/>
              <a:t>most</a:t>
            </a:r>
            <a:r>
              <a:rPr lang="de-DE" sz="1800" i="1" dirty="0" smtClean="0"/>
              <a:t> </a:t>
            </a:r>
            <a:r>
              <a:rPr lang="de-DE" sz="1800" i="1" dirty="0" err="1" smtClean="0"/>
              <a:t>excellent</a:t>
            </a:r>
            <a:r>
              <a:rPr lang="de-DE" sz="1800" i="1" dirty="0" smtClean="0"/>
              <a:t> </a:t>
            </a:r>
            <a:r>
              <a:rPr lang="de-DE" sz="1800" i="1" dirty="0" err="1" smtClean="0"/>
              <a:t>and</a:t>
            </a:r>
            <a:r>
              <a:rPr lang="de-DE" sz="1800" i="1" dirty="0" smtClean="0"/>
              <a:t> </a:t>
            </a:r>
            <a:r>
              <a:rPr lang="de-DE" sz="1800" i="1" dirty="0" err="1" smtClean="0"/>
              <a:t>useful</a:t>
            </a:r>
            <a:r>
              <a:rPr lang="de-DE" sz="1800" i="1" dirty="0" smtClean="0"/>
              <a:t> </a:t>
            </a:r>
            <a:r>
              <a:rPr lang="de-DE" sz="1800" i="1" dirty="0" err="1" smtClean="0"/>
              <a:t>thing</a:t>
            </a:r>
            <a:r>
              <a:rPr lang="de-DE" sz="1800" i="1" dirty="0" smtClean="0"/>
              <a:t> </a:t>
            </a:r>
            <a:r>
              <a:rPr lang="de-DE" sz="1800" i="1" dirty="0" err="1" smtClean="0"/>
              <a:t>we</a:t>
            </a:r>
            <a:r>
              <a:rPr lang="de-DE" sz="1800" i="1" dirty="0" smtClean="0"/>
              <a:t> </a:t>
            </a:r>
            <a:r>
              <a:rPr lang="de-DE" sz="1800" i="1" dirty="0" err="1" smtClean="0"/>
              <a:t>have</a:t>
            </a:r>
            <a:r>
              <a:rPr lang="de-DE" sz="1800" i="1" dirty="0" smtClean="0"/>
              <a:t>“.  </a:t>
            </a:r>
            <a:r>
              <a:rPr lang="de-DE" sz="1800" dirty="0" smtClean="0"/>
              <a:t>(Leibniz)</a:t>
            </a:r>
            <a:endParaRPr lang="de-DE" sz="1800" b="1" dirty="0" smtClean="0"/>
          </a:p>
        </p:txBody>
      </p:sp>
    </p:spTree>
    <p:extLst>
      <p:ext uri="{BB962C8B-B14F-4D97-AF65-F5344CB8AC3E}">
        <p14:creationId xmlns:p14="http://schemas.microsoft.com/office/powerpoint/2010/main" val="1943512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6672"/>
            <a:ext cx="8064000" cy="360000"/>
          </a:xfrm>
        </p:spPr>
        <p:txBody>
          <a:bodyPr/>
          <a:lstStyle/>
          <a:p>
            <a:r>
              <a:rPr lang="de-DE" dirty="0"/>
              <a:t>A</a:t>
            </a:r>
            <a:r>
              <a:rPr lang="de-DE" dirty="0" smtClean="0"/>
              <a:t>ssurance Cases</a:t>
            </a:r>
            <a:endParaRPr lang="en-US" dirty="0"/>
          </a:p>
        </p:txBody>
      </p:sp>
      <p:sp>
        <p:nvSpPr>
          <p:cNvPr id="3" name="Content Placeholder 2"/>
          <p:cNvSpPr>
            <a:spLocks noGrp="1"/>
          </p:cNvSpPr>
          <p:nvPr>
            <p:ph idx="1"/>
          </p:nvPr>
        </p:nvSpPr>
        <p:spPr>
          <a:xfrm>
            <a:off x="539552" y="1512168"/>
            <a:ext cx="8280920" cy="4653136"/>
          </a:xfrm>
        </p:spPr>
        <p:txBody>
          <a:bodyPr/>
          <a:lstStyle/>
          <a:p>
            <a:pPr marL="0" indent="0">
              <a:buNone/>
            </a:pPr>
            <a:r>
              <a:rPr lang="de-DE" sz="2000" dirty="0" err="1" smtClean="0"/>
              <a:t>Implicit</a:t>
            </a:r>
            <a:r>
              <a:rPr lang="de-DE" sz="2000" dirty="0" smtClean="0"/>
              <a:t> </a:t>
            </a:r>
            <a:r>
              <a:rPr lang="de-DE" sz="2000" dirty="0" err="1" smtClean="0"/>
              <a:t>assurance</a:t>
            </a:r>
            <a:r>
              <a:rPr lang="de-DE" sz="2000" dirty="0" smtClean="0"/>
              <a:t>/</a:t>
            </a:r>
            <a:r>
              <a:rPr lang="de-DE" sz="2000" dirty="0" err="1"/>
              <a:t>s</a:t>
            </a:r>
            <a:r>
              <a:rPr lang="de-DE" sz="2000" dirty="0" err="1" smtClean="0"/>
              <a:t>afety</a:t>
            </a:r>
            <a:r>
              <a:rPr lang="de-DE" sz="2000" dirty="0" smtClean="0"/>
              <a:t> </a:t>
            </a:r>
            <a:r>
              <a:rPr lang="de-DE" sz="2000" dirty="0" err="1"/>
              <a:t>c</a:t>
            </a:r>
            <a:r>
              <a:rPr lang="de-DE" sz="2000" dirty="0" err="1" smtClean="0"/>
              <a:t>ases</a:t>
            </a:r>
            <a:r>
              <a:rPr lang="de-DE" sz="2000" dirty="0" smtClean="0"/>
              <a:t> </a:t>
            </a:r>
            <a:r>
              <a:rPr lang="de-DE" sz="2000" dirty="0" err="1" smtClean="0"/>
              <a:t>are</a:t>
            </a:r>
            <a:r>
              <a:rPr lang="de-DE" sz="2000" dirty="0" smtClean="0"/>
              <a:t> </a:t>
            </a:r>
            <a:r>
              <a:rPr lang="de-DE" sz="2000" dirty="0" err="1" smtClean="0"/>
              <a:t>mainly</a:t>
            </a:r>
            <a:r>
              <a:rPr lang="de-DE" sz="2000" dirty="0" smtClean="0"/>
              <a:t> </a:t>
            </a:r>
            <a:r>
              <a:rPr lang="de-DE" sz="2000" dirty="0" err="1" smtClean="0"/>
              <a:t>supported</a:t>
            </a:r>
            <a:r>
              <a:rPr lang="de-DE" sz="2000" dirty="0" smtClean="0"/>
              <a:t> </a:t>
            </a:r>
            <a:r>
              <a:rPr lang="de-DE" sz="2000" dirty="0" err="1" smtClean="0"/>
              <a:t>by</a:t>
            </a:r>
            <a:r>
              <a:rPr lang="de-DE" sz="2000" dirty="0" smtClean="0"/>
              <a:t> standard-</a:t>
            </a:r>
            <a:r>
              <a:rPr lang="de-DE" sz="2000" dirty="0" err="1" smtClean="0"/>
              <a:t>mandated</a:t>
            </a:r>
            <a:r>
              <a:rPr lang="de-DE" sz="2000" dirty="0" smtClean="0"/>
              <a:t> </a:t>
            </a:r>
            <a:r>
              <a:rPr lang="de-DE" sz="2000" dirty="0" err="1" smtClean="0"/>
              <a:t>evidence</a:t>
            </a:r>
            <a:r>
              <a:rPr lang="de-DE" sz="2000" dirty="0" smtClean="0"/>
              <a:t> (i.e. IEC 61508, ISO26262, DO178C)</a:t>
            </a:r>
          </a:p>
          <a:p>
            <a:pPr>
              <a:buFont typeface="Wingdings" panose="05000000000000000000" pitchFamily="2" charset="2"/>
              <a:buChar char="§"/>
            </a:pPr>
            <a:r>
              <a:rPr lang="de-DE" sz="2000" b="1" dirty="0" smtClean="0"/>
              <a:t>Checkmark-</a:t>
            </a:r>
            <a:r>
              <a:rPr lang="de-DE" sz="2000" b="1" dirty="0" err="1" smtClean="0"/>
              <a:t>based</a:t>
            </a:r>
            <a:r>
              <a:rPr lang="de-DE" sz="2000" b="1" dirty="0" smtClean="0"/>
              <a:t> </a:t>
            </a:r>
            <a:r>
              <a:rPr lang="de-DE" sz="2000" b="1" dirty="0" err="1" smtClean="0"/>
              <a:t>approach</a:t>
            </a:r>
            <a:r>
              <a:rPr lang="de-DE" sz="2000" b="1" dirty="0" smtClean="0"/>
              <a:t> </a:t>
            </a:r>
            <a:r>
              <a:rPr lang="de-DE" sz="2000" b="1" dirty="0" err="1" smtClean="0"/>
              <a:t>to</a:t>
            </a:r>
            <a:r>
              <a:rPr lang="de-DE" sz="2000" b="1" dirty="0" smtClean="0"/>
              <a:t> </a:t>
            </a:r>
            <a:r>
              <a:rPr lang="de-DE" sz="2000" b="1" dirty="0" err="1" smtClean="0"/>
              <a:t>safety</a:t>
            </a:r>
            <a:r>
              <a:rPr lang="de-DE" sz="2000" b="1" dirty="0" smtClean="0"/>
              <a:t> </a:t>
            </a:r>
            <a:r>
              <a:rPr lang="de-DE" sz="2000" b="1" dirty="0" err="1" smtClean="0"/>
              <a:t>engineering</a:t>
            </a:r>
            <a:r>
              <a:rPr lang="de-DE" sz="2000" b="1" dirty="0" smtClean="0"/>
              <a:t> </a:t>
            </a:r>
            <a:r>
              <a:rPr lang="de-DE" sz="2000" b="1" dirty="0" err="1" smtClean="0"/>
              <a:t>is</a:t>
            </a:r>
            <a:r>
              <a:rPr lang="de-DE" sz="2000" b="1" dirty="0" smtClean="0"/>
              <a:t> </a:t>
            </a:r>
            <a:r>
              <a:rPr lang="de-DE" sz="2000" b="1" dirty="0" err="1" smtClean="0"/>
              <a:t>encouraged</a:t>
            </a:r>
            <a:r>
              <a:rPr lang="de-DE" sz="2000" dirty="0" smtClean="0"/>
              <a:t>, </a:t>
            </a:r>
            <a:r>
              <a:rPr lang="de-DE" sz="2000" dirty="0" err="1" smtClean="0"/>
              <a:t>since</a:t>
            </a:r>
            <a:r>
              <a:rPr lang="de-DE" sz="2000" dirty="0" smtClean="0"/>
              <a:t> </a:t>
            </a:r>
            <a:r>
              <a:rPr lang="de-DE" sz="2000" dirty="0" err="1"/>
              <a:t>the</a:t>
            </a:r>
            <a:r>
              <a:rPr lang="de-DE" sz="2000" dirty="0"/>
              <a:t> </a:t>
            </a:r>
            <a:r>
              <a:rPr lang="de-DE" sz="2000" dirty="0" err="1" smtClean="0"/>
              <a:t>role</a:t>
            </a:r>
            <a:r>
              <a:rPr lang="de-DE" sz="2000" dirty="0" smtClean="0"/>
              <a:t>/</a:t>
            </a:r>
            <a:r>
              <a:rPr lang="de-DE" sz="2000" dirty="0" err="1" smtClean="0"/>
              <a:t>purpose</a:t>
            </a:r>
            <a:r>
              <a:rPr lang="de-DE" sz="2000" dirty="0" smtClean="0"/>
              <a:t> </a:t>
            </a:r>
            <a:r>
              <a:rPr lang="de-DE" sz="2000" dirty="0" err="1"/>
              <a:t>of</a:t>
            </a:r>
            <a:r>
              <a:rPr lang="de-DE" sz="2000" dirty="0"/>
              <a:t> </a:t>
            </a:r>
            <a:r>
              <a:rPr lang="de-DE" sz="2000" dirty="0" smtClean="0"/>
              <a:t>standard-</a:t>
            </a:r>
            <a:r>
              <a:rPr lang="de-DE" sz="2000" dirty="0" err="1" smtClean="0"/>
              <a:t>mandated</a:t>
            </a:r>
            <a:r>
              <a:rPr lang="de-DE" sz="2000" dirty="0" smtClean="0"/>
              <a:t> </a:t>
            </a:r>
            <a:r>
              <a:rPr lang="de-DE" sz="2000" dirty="0" err="1"/>
              <a:t>evidence</a:t>
            </a:r>
            <a:r>
              <a:rPr lang="de-DE" sz="2000" dirty="0"/>
              <a:t> </a:t>
            </a:r>
            <a:r>
              <a:rPr lang="de-DE" sz="2000" dirty="0" err="1" smtClean="0"/>
              <a:t>often</a:t>
            </a:r>
            <a:r>
              <a:rPr lang="de-DE" sz="2000" dirty="0" smtClean="0"/>
              <a:t> </a:t>
            </a:r>
            <a:r>
              <a:rPr lang="de-DE" sz="2000" dirty="0" err="1" smtClean="0"/>
              <a:t>remains</a:t>
            </a:r>
            <a:r>
              <a:rPr lang="de-DE" sz="2000" dirty="0" smtClean="0"/>
              <a:t> </a:t>
            </a:r>
            <a:r>
              <a:rPr lang="de-DE" sz="2000" dirty="0" err="1" smtClean="0"/>
              <a:t>unclear</a:t>
            </a:r>
            <a:endParaRPr lang="de-DE" sz="2000" dirty="0" smtClean="0"/>
          </a:p>
          <a:p>
            <a:pPr marL="400050" lvl="1" indent="0">
              <a:buNone/>
            </a:pPr>
            <a:r>
              <a:rPr lang="de-DE" sz="1000" b="1" dirty="0" err="1"/>
              <a:t>Example</a:t>
            </a:r>
            <a:r>
              <a:rPr lang="de-DE" sz="1000" b="1" dirty="0"/>
              <a:t>: </a:t>
            </a:r>
            <a:r>
              <a:rPr lang="de-DE" sz="1000" dirty="0" err="1"/>
              <a:t>Section</a:t>
            </a:r>
            <a:r>
              <a:rPr lang="de-DE" sz="1000" dirty="0"/>
              <a:t> B.30 </a:t>
            </a:r>
            <a:r>
              <a:rPr lang="de-DE" sz="1000" dirty="0" err="1"/>
              <a:t>of</a:t>
            </a:r>
            <a:r>
              <a:rPr lang="de-DE" sz="1000" dirty="0"/>
              <a:t> </a:t>
            </a:r>
            <a:r>
              <a:rPr lang="de-DE" sz="1000" dirty="0" err="1"/>
              <a:t>the</a:t>
            </a:r>
            <a:r>
              <a:rPr lang="de-DE" sz="1000" dirty="0"/>
              <a:t> IEC 61508 </a:t>
            </a:r>
            <a:r>
              <a:rPr lang="de-DE" sz="1000" dirty="0" err="1"/>
              <a:t>recommends</a:t>
            </a:r>
            <a:r>
              <a:rPr lang="de-DE" sz="1000" dirty="0"/>
              <a:t> </a:t>
            </a:r>
            <a:r>
              <a:rPr lang="de-DE" sz="1000" dirty="0" err="1"/>
              <a:t>the</a:t>
            </a:r>
            <a:r>
              <a:rPr lang="de-DE" sz="1000" dirty="0"/>
              <a:t> </a:t>
            </a:r>
            <a:r>
              <a:rPr lang="de-DE" sz="1000" dirty="0" err="1"/>
              <a:t>use</a:t>
            </a:r>
            <a:r>
              <a:rPr lang="de-DE" sz="1000" dirty="0"/>
              <a:t> </a:t>
            </a:r>
            <a:r>
              <a:rPr lang="de-DE" sz="1000" dirty="0" err="1"/>
              <a:t>of</a:t>
            </a:r>
            <a:r>
              <a:rPr lang="de-DE" sz="1000" dirty="0"/>
              <a:t> „formal </a:t>
            </a:r>
            <a:r>
              <a:rPr lang="de-DE" sz="1000" dirty="0" err="1"/>
              <a:t>methods</a:t>
            </a:r>
            <a:r>
              <a:rPr lang="de-DE" sz="1000" dirty="0"/>
              <a:t> </a:t>
            </a:r>
            <a:r>
              <a:rPr lang="de-DE" sz="1000" dirty="0" err="1"/>
              <a:t>for</a:t>
            </a:r>
            <a:r>
              <a:rPr lang="de-DE" sz="1000" dirty="0"/>
              <a:t> </a:t>
            </a:r>
            <a:r>
              <a:rPr lang="de-DE" sz="1000" dirty="0" err="1"/>
              <a:t>example</a:t>
            </a:r>
            <a:r>
              <a:rPr lang="de-DE" sz="1000" dirty="0"/>
              <a:t> CCS, CSP, HOL, </a:t>
            </a:r>
            <a:r>
              <a:rPr lang="de-DE" sz="1000" dirty="0" smtClean="0"/>
              <a:t>LOTOS</a:t>
            </a:r>
            <a:r>
              <a:rPr lang="de-DE" sz="1000" dirty="0"/>
              <a:t>, OBJ, VDM, Z, B“ </a:t>
            </a:r>
            <a:r>
              <a:rPr lang="de-DE" sz="1000" dirty="0" err="1"/>
              <a:t>for</a:t>
            </a:r>
            <a:r>
              <a:rPr lang="de-DE" sz="1000" dirty="0"/>
              <a:t> </a:t>
            </a:r>
            <a:r>
              <a:rPr lang="de-DE" sz="1000" dirty="0" smtClean="0"/>
              <a:t>SIL2 </a:t>
            </a:r>
            <a:r>
              <a:rPr lang="de-DE" sz="1000" dirty="0" err="1"/>
              <a:t>and</a:t>
            </a:r>
            <a:r>
              <a:rPr lang="de-DE" sz="1000" dirty="0"/>
              <a:t> </a:t>
            </a:r>
            <a:r>
              <a:rPr lang="de-DE" sz="1000" dirty="0" err="1"/>
              <a:t>beyond</a:t>
            </a:r>
            <a:r>
              <a:rPr lang="de-DE" sz="1000" dirty="0"/>
              <a:t>; </a:t>
            </a:r>
            <a:r>
              <a:rPr lang="de-DE" sz="1000" dirty="0" err="1"/>
              <a:t>and</a:t>
            </a:r>
            <a:r>
              <a:rPr lang="de-DE" sz="1000" dirty="0"/>
              <a:t> </a:t>
            </a:r>
            <a:r>
              <a:rPr lang="de-DE" sz="1000" dirty="0" err="1"/>
              <a:t>highly</a:t>
            </a:r>
            <a:r>
              <a:rPr lang="de-DE" sz="1000" dirty="0"/>
              <a:t> </a:t>
            </a:r>
            <a:r>
              <a:rPr lang="de-DE" sz="1000" dirty="0" err="1"/>
              <a:t>recommended</a:t>
            </a:r>
            <a:r>
              <a:rPr lang="de-DE" sz="1000" dirty="0"/>
              <a:t> </a:t>
            </a:r>
            <a:r>
              <a:rPr lang="de-DE" sz="1000" dirty="0" err="1"/>
              <a:t>for</a:t>
            </a:r>
            <a:r>
              <a:rPr lang="de-DE" sz="1000" dirty="0"/>
              <a:t> </a:t>
            </a:r>
            <a:r>
              <a:rPr lang="de-DE" sz="1000" dirty="0" smtClean="0"/>
              <a:t>SIL4). </a:t>
            </a:r>
            <a:r>
              <a:rPr lang="de-DE" sz="1000" dirty="0"/>
              <a:t>These </a:t>
            </a:r>
            <a:r>
              <a:rPr lang="de-DE" sz="1000" dirty="0" err="1"/>
              <a:t>phrases</a:t>
            </a:r>
            <a:r>
              <a:rPr lang="de-DE" sz="1000" dirty="0"/>
              <a:t> </a:t>
            </a:r>
            <a:r>
              <a:rPr lang="de-DE" sz="1000" dirty="0" err="1"/>
              <a:t>were</a:t>
            </a:r>
            <a:r>
              <a:rPr lang="de-DE" sz="1000" dirty="0"/>
              <a:t> </a:t>
            </a:r>
            <a:r>
              <a:rPr lang="de-DE" sz="1000" dirty="0" err="1"/>
              <a:t>copied</a:t>
            </a:r>
            <a:r>
              <a:rPr lang="de-DE" sz="1000" dirty="0"/>
              <a:t> </a:t>
            </a:r>
            <a:r>
              <a:rPr lang="de-DE" sz="1000" dirty="0" err="1"/>
              <a:t>into</a:t>
            </a:r>
            <a:r>
              <a:rPr lang="de-DE" sz="1000" dirty="0"/>
              <a:t> </a:t>
            </a:r>
            <a:r>
              <a:rPr lang="de-DE" sz="1000" dirty="0" err="1"/>
              <a:t>the</a:t>
            </a:r>
            <a:r>
              <a:rPr lang="de-DE" sz="1000" dirty="0"/>
              <a:t> </a:t>
            </a:r>
            <a:r>
              <a:rPr lang="de-DE" sz="1000" dirty="0" err="1"/>
              <a:t>tender</a:t>
            </a:r>
            <a:r>
              <a:rPr lang="de-DE" sz="1000" dirty="0"/>
              <a:t> </a:t>
            </a:r>
            <a:r>
              <a:rPr lang="de-DE" sz="1000" dirty="0" err="1"/>
              <a:t>document</a:t>
            </a:r>
            <a:r>
              <a:rPr lang="de-DE" sz="1000" dirty="0"/>
              <a:t> </a:t>
            </a:r>
            <a:r>
              <a:rPr lang="de-DE" sz="1000" dirty="0" err="1"/>
              <a:t>for</a:t>
            </a:r>
            <a:r>
              <a:rPr lang="de-DE" sz="1000" dirty="0"/>
              <a:t> a </a:t>
            </a:r>
            <a:r>
              <a:rPr lang="de-DE" sz="1000" dirty="0" err="1"/>
              <a:t>drive-by-wire</a:t>
            </a:r>
            <a:r>
              <a:rPr lang="de-DE" sz="1000" dirty="0"/>
              <a:t> </a:t>
            </a:r>
            <a:r>
              <a:rPr lang="de-DE" sz="1000" dirty="0" err="1"/>
              <a:t>development</a:t>
            </a:r>
            <a:r>
              <a:rPr lang="de-DE" sz="1000" dirty="0"/>
              <a:t>, </a:t>
            </a:r>
            <a:r>
              <a:rPr lang="de-DE" sz="1000" dirty="0" err="1"/>
              <a:t>and</a:t>
            </a:r>
            <a:r>
              <a:rPr lang="de-DE" sz="1000" dirty="0"/>
              <a:t> </a:t>
            </a:r>
            <a:r>
              <a:rPr lang="de-DE" sz="1000" dirty="0" err="1"/>
              <a:t>relegated</a:t>
            </a:r>
            <a:r>
              <a:rPr lang="de-DE" sz="1000" dirty="0"/>
              <a:t> </a:t>
            </a:r>
            <a:r>
              <a:rPr lang="de-DE" sz="1000" dirty="0" err="1"/>
              <a:t>to</a:t>
            </a:r>
            <a:r>
              <a:rPr lang="de-DE" sz="1000" dirty="0"/>
              <a:t> a TIER2 </a:t>
            </a:r>
            <a:r>
              <a:rPr lang="de-DE" sz="1000" dirty="0" err="1"/>
              <a:t>supplier</a:t>
            </a:r>
            <a:r>
              <a:rPr lang="de-DE" sz="1000" dirty="0"/>
              <a:t> </a:t>
            </a:r>
            <a:r>
              <a:rPr lang="de-DE" sz="1000" dirty="0" err="1"/>
              <a:t>of</a:t>
            </a:r>
            <a:r>
              <a:rPr lang="de-DE" sz="1000" dirty="0"/>
              <a:t> a </a:t>
            </a:r>
            <a:r>
              <a:rPr lang="de-DE" sz="1000" dirty="0" err="1"/>
              <a:t>wheel</a:t>
            </a:r>
            <a:r>
              <a:rPr lang="de-DE" sz="1000" dirty="0"/>
              <a:t> angle </a:t>
            </a:r>
            <a:r>
              <a:rPr lang="de-DE" sz="1000" dirty="0" err="1" smtClean="0"/>
              <a:t>sensor</a:t>
            </a:r>
            <a:endParaRPr lang="de-DE" sz="2000" dirty="0" smtClean="0"/>
          </a:p>
          <a:p>
            <a:pPr>
              <a:buFont typeface="Wingdings" panose="05000000000000000000" pitchFamily="2" charset="2"/>
              <a:buChar char="§"/>
            </a:pPr>
            <a:r>
              <a:rPr lang="de-DE" sz="2000" b="1" dirty="0" err="1"/>
              <a:t>Tailoring</a:t>
            </a:r>
            <a:r>
              <a:rPr lang="de-DE" sz="2000" b="1" dirty="0"/>
              <a:t> </a:t>
            </a:r>
            <a:r>
              <a:rPr lang="de-DE" sz="2000" b="1" dirty="0" err="1"/>
              <a:t>according</a:t>
            </a:r>
            <a:r>
              <a:rPr lang="de-DE" sz="2000" b="1" dirty="0"/>
              <a:t> </a:t>
            </a:r>
            <a:r>
              <a:rPr lang="de-DE" sz="2000" b="1" dirty="0" err="1"/>
              <a:t>to</a:t>
            </a:r>
            <a:r>
              <a:rPr lang="de-DE" sz="2000" b="1" dirty="0"/>
              <a:t> </a:t>
            </a:r>
            <a:r>
              <a:rPr lang="de-DE" sz="2000" b="1" dirty="0" err="1"/>
              <a:t>the</a:t>
            </a:r>
            <a:r>
              <a:rPr lang="de-DE" sz="2000" b="1" dirty="0"/>
              <a:t> </a:t>
            </a:r>
            <a:r>
              <a:rPr lang="de-DE" sz="2000" b="1" dirty="0" err="1"/>
              <a:t>specific</a:t>
            </a:r>
            <a:r>
              <a:rPr lang="de-DE" sz="2000" b="1" dirty="0"/>
              <a:t> </a:t>
            </a:r>
            <a:r>
              <a:rPr lang="de-DE" sz="2000" b="1" dirty="0" err="1"/>
              <a:t>safety-needs</a:t>
            </a:r>
            <a:r>
              <a:rPr lang="de-DE" sz="2000" b="1" dirty="0"/>
              <a:t> </a:t>
            </a:r>
            <a:r>
              <a:rPr lang="de-DE" sz="2000" b="1" dirty="0" err="1"/>
              <a:t>of</a:t>
            </a:r>
            <a:r>
              <a:rPr lang="de-DE" sz="2000" b="1" dirty="0"/>
              <a:t> </a:t>
            </a:r>
            <a:r>
              <a:rPr lang="de-DE" sz="2000" b="1" dirty="0" err="1"/>
              <a:t>the</a:t>
            </a:r>
            <a:r>
              <a:rPr lang="de-DE" sz="2000" b="1" dirty="0"/>
              <a:t> </a:t>
            </a:r>
            <a:r>
              <a:rPr lang="de-DE" sz="2000" b="1" dirty="0" err="1"/>
              <a:t>product</a:t>
            </a:r>
            <a:r>
              <a:rPr lang="de-DE" sz="2000" b="1" dirty="0"/>
              <a:t> </a:t>
            </a:r>
            <a:r>
              <a:rPr lang="de-DE" sz="2000" b="1" dirty="0" err="1" smtClean="0"/>
              <a:t>difficult</a:t>
            </a:r>
            <a:r>
              <a:rPr lang="de-DE" sz="2000" b="1" dirty="0" smtClean="0"/>
              <a:t>:</a:t>
            </a:r>
            <a:r>
              <a:rPr lang="de-DE" sz="2000" dirty="0" smtClean="0"/>
              <a:t> </a:t>
            </a:r>
            <a:r>
              <a:rPr lang="de-DE" sz="2000" dirty="0" err="1" smtClean="0"/>
              <a:t>unclear</a:t>
            </a:r>
            <a:r>
              <a:rPr lang="de-DE" sz="2000" dirty="0" smtClean="0"/>
              <a:t> </a:t>
            </a:r>
            <a:r>
              <a:rPr lang="de-DE" sz="2000" dirty="0" err="1" smtClean="0"/>
              <a:t>how</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best</a:t>
            </a:r>
            <a:r>
              <a:rPr lang="de-DE" sz="2000" dirty="0" smtClean="0"/>
              <a:t> </a:t>
            </a:r>
            <a:r>
              <a:rPr lang="de-DE" sz="2000" dirty="0" err="1" smtClean="0"/>
              <a:t>use</a:t>
            </a:r>
            <a:r>
              <a:rPr lang="de-DE" sz="2000" dirty="0" smtClean="0"/>
              <a:t> </a:t>
            </a:r>
            <a:r>
              <a:rPr lang="de-DE" sz="2000" dirty="0" err="1" smtClean="0"/>
              <a:t>avilable</a:t>
            </a:r>
            <a:r>
              <a:rPr lang="de-DE" sz="2000" dirty="0" smtClean="0"/>
              <a:t> </a:t>
            </a:r>
            <a:r>
              <a:rPr lang="de-DE" sz="2000" dirty="0" err="1" smtClean="0"/>
              <a:t>resources</a:t>
            </a:r>
            <a:r>
              <a:rPr lang="de-DE" sz="2000" dirty="0" smtClean="0"/>
              <a:t> </a:t>
            </a:r>
            <a:r>
              <a:rPr lang="de-DE" sz="2000" dirty="0" err="1" smtClean="0"/>
              <a:t>for</a:t>
            </a:r>
            <a:r>
              <a:rPr lang="de-DE" sz="2000" dirty="0" smtClean="0"/>
              <a:t> </a:t>
            </a:r>
            <a:r>
              <a:rPr lang="de-DE" sz="2000" dirty="0" err="1" smtClean="0"/>
              <a:t>increased</a:t>
            </a:r>
            <a:r>
              <a:rPr lang="de-DE" sz="2000" dirty="0" smtClean="0"/>
              <a:t> </a:t>
            </a:r>
            <a:r>
              <a:rPr lang="de-DE" sz="2000" dirty="0" err="1" smtClean="0"/>
              <a:t>assurance</a:t>
            </a:r>
            <a:r>
              <a:rPr lang="de-DE" sz="2000" dirty="0" smtClean="0"/>
              <a:t>; also </a:t>
            </a:r>
            <a:r>
              <a:rPr lang="de-DE" sz="2000" dirty="0" err="1" smtClean="0"/>
              <a:t>considerable</a:t>
            </a:r>
            <a:r>
              <a:rPr lang="de-DE" sz="2000" dirty="0" smtClean="0"/>
              <a:t> </a:t>
            </a:r>
            <a:r>
              <a:rPr lang="de-DE" sz="2000" dirty="0" err="1" smtClean="0"/>
              <a:t>impact</a:t>
            </a:r>
            <a:r>
              <a:rPr lang="de-DE" sz="2000" dirty="0" smtClean="0"/>
              <a:t> on </a:t>
            </a:r>
            <a:r>
              <a:rPr lang="de-DE" sz="2000" dirty="0" err="1" smtClean="0"/>
              <a:t>development</a:t>
            </a:r>
            <a:r>
              <a:rPr lang="de-DE" sz="2000" dirty="0" smtClean="0"/>
              <a:t> </a:t>
            </a:r>
            <a:r>
              <a:rPr lang="de-DE" sz="2000" dirty="0" err="1" smtClean="0"/>
              <a:t>costs</a:t>
            </a:r>
            <a:endParaRPr lang="de-DE" sz="2000" dirty="0" smtClean="0"/>
          </a:p>
          <a:p>
            <a:pPr>
              <a:buFont typeface="Wingdings" panose="05000000000000000000" pitchFamily="2" charset="2"/>
              <a:buChar char="§"/>
            </a:pPr>
            <a:r>
              <a:rPr lang="de-DE" sz="2000" b="1" dirty="0" smtClean="0"/>
              <a:t>Not all design </a:t>
            </a:r>
            <a:r>
              <a:rPr lang="de-DE" sz="2000" b="1" dirty="0" err="1" smtClean="0"/>
              <a:t>decisions</a:t>
            </a:r>
            <a:r>
              <a:rPr lang="de-DE" sz="2000" b="1" dirty="0" smtClean="0"/>
              <a:t> </a:t>
            </a:r>
            <a:r>
              <a:rPr lang="de-DE" sz="2000" b="1" dirty="0" err="1" smtClean="0"/>
              <a:t>necessarily</a:t>
            </a:r>
            <a:r>
              <a:rPr lang="de-DE" sz="2000" b="1" dirty="0" smtClean="0"/>
              <a:t> </a:t>
            </a:r>
            <a:r>
              <a:rPr lang="de-DE" sz="2000" b="1" dirty="0" err="1" smtClean="0"/>
              <a:t>explicated</a:t>
            </a:r>
            <a:r>
              <a:rPr lang="de-DE" sz="2000" dirty="0" smtClean="0"/>
              <a:t>, </a:t>
            </a:r>
            <a:r>
              <a:rPr lang="de-DE" sz="2000" dirty="0" err="1" smtClean="0"/>
              <a:t>as</a:t>
            </a:r>
            <a:r>
              <a:rPr lang="de-DE" sz="2000" dirty="0" smtClean="0"/>
              <a:t> </a:t>
            </a:r>
            <a:r>
              <a:rPr lang="de-DE" sz="2000" dirty="0" err="1" smtClean="0"/>
              <a:t>current</a:t>
            </a:r>
            <a:r>
              <a:rPr lang="de-DE" sz="2000" dirty="0" smtClean="0"/>
              <a:t> </a:t>
            </a:r>
            <a:r>
              <a:rPr lang="de-DE" sz="2000" dirty="0" err="1" smtClean="0"/>
              <a:t>certification</a:t>
            </a:r>
            <a:r>
              <a:rPr lang="de-DE" sz="2000" dirty="0" smtClean="0"/>
              <a:t> </a:t>
            </a:r>
            <a:r>
              <a:rPr lang="de-DE" sz="2000" dirty="0" err="1" smtClean="0"/>
              <a:t>regimes</a:t>
            </a:r>
            <a:r>
              <a:rPr lang="de-DE" sz="2000" dirty="0" smtClean="0"/>
              <a:t> </a:t>
            </a:r>
            <a:r>
              <a:rPr lang="de-DE" sz="2000" dirty="0" err="1" smtClean="0"/>
              <a:t>focus</a:t>
            </a:r>
            <a:r>
              <a:rPr lang="de-DE" sz="2000" dirty="0" smtClean="0"/>
              <a:t> on </a:t>
            </a:r>
            <a:r>
              <a:rPr lang="de-DE" sz="2000" dirty="0" err="1" smtClean="0"/>
              <a:t>traceability</a:t>
            </a:r>
            <a:endParaRPr lang="de-DE" dirty="0" smtClean="0"/>
          </a:p>
        </p:txBody>
      </p:sp>
      <p:sp>
        <p:nvSpPr>
          <p:cNvPr id="4" name="Text Placeholder 3"/>
          <p:cNvSpPr>
            <a:spLocks noGrp="1"/>
          </p:cNvSpPr>
          <p:nvPr>
            <p:ph type="body" sz="quarter" idx="13"/>
          </p:nvPr>
        </p:nvSpPr>
        <p:spPr/>
        <p:txBody>
          <a:bodyPr/>
          <a:lstStyle/>
          <a:p>
            <a:r>
              <a:rPr lang="en-US" dirty="0" smtClean="0"/>
              <a:t>State-of-the-Practice (I)</a:t>
            </a:r>
            <a:endParaRPr lang="en-US" dirty="0"/>
          </a:p>
        </p:txBody>
      </p:sp>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dirty="0" err="1"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meaningful</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2</a:t>
            </a:fld>
            <a:endParaRPr lang="de-DE"/>
          </a:p>
        </p:txBody>
      </p:sp>
    </p:spTree>
    <p:extLst>
      <p:ext uri="{BB962C8B-B14F-4D97-AF65-F5344CB8AC3E}">
        <p14:creationId xmlns:p14="http://schemas.microsoft.com/office/powerpoint/2010/main" val="3007648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6672"/>
            <a:ext cx="8064000" cy="360000"/>
          </a:xfrm>
        </p:spPr>
        <p:txBody>
          <a:bodyPr/>
          <a:lstStyle/>
          <a:p>
            <a:r>
              <a:rPr lang="de-DE" dirty="0"/>
              <a:t>A</a:t>
            </a:r>
            <a:r>
              <a:rPr lang="de-DE" dirty="0" smtClean="0"/>
              <a:t>ssurance Cases</a:t>
            </a:r>
            <a:endParaRPr lang="en-US" dirty="0"/>
          </a:p>
        </p:txBody>
      </p:sp>
      <p:sp>
        <p:nvSpPr>
          <p:cNvPr id="3" name="Content Placeholder 2"/>
          <p:cNvSpPr>
            <a:spLocks noGrp="1"/>
          </p:cNvSpPr>
          <p:nvPr>
            <p:ph idx="1"/>
          </p:nvPr>
        </p:nvSpPr>
        <p:spPr>
          <a:xfrm>
            <a:off x="612456" y="1700808"/>
            <a:ext cx="8064000" cy="4032448"/>
          </a:xfrm>
        </p:spPr>
        <p:txBody>
          <a:bodyPr/>
          <a:lstStyle/>
          <a:p>
            <a:pPr marL="0" indent="0">
              <a:buNone/>
            </a:pPr>
            <a:r>
              <a:rPr lang="de-DE" sz="2000" dirty="0" smtClean="0"/>
              <a:t>Explicit </a:t>
            </a:r>
            <a:r>
              <a:rPr lang="de-DE" sz="2000" dirty="0" err="1" smtClean="0"/>
              <a:t>assurance</a:t>
            </a:r>
            <a:r>
              <a:rPr lang="de-DE" sz="2000" dirty="0" smtClean="0"/>
              <a:t> </a:t>
            </a:r>
            <a:r>
              <a:rPr lang="de-DE" sz="2000" dirty="0" err="1" smtClean="0"/>
              <a:t>cases</a:t>
            </a:r>
            <a:r>
              <a:rPr lang="de-DE" sz="2000" dirty="0" smtClean="0"/>
              <a:t> (</a:t>
            </a:r>
            <a:r>
              <a:rPr lang="de-DE" sz="2000" dirty="0" err="1" smtClean="0"/>
              <a:t>goals</a:t>
            </a:r>
            <a:r>
              <a:rPr lang="de-DE" sz="2000" dirty="0" smtClean="0"/>
              <a:t>, </a:t>
            </a:r>
            <a:r>
              <a:rPr lang="de-DE" sz="2000" dirty="0" err="1" smtClean="0"/>
              <a:t>arguments</a:t>
            </a:r>
            <a:r>
              <a:rPr lang="de-DE" sz="2000" dirty="0" smtClean="0"/>
              <a:t>, </a:t>
            </a:r>
            <a:r>
              <a:rPr lang="de-DE" sz="2000" dirty="0" err="1" smtClean="0"/>
              <a:t>evidence</a:t>
            </a:r>
            <a:r>
              <a:rPr lang="de-DE" sz="2000" dirty="0" smtClean="0"/>
              <a:t>) not </a:t>
            </a:r>
            <a:r>
              <a:rPr lang="de-DE" sz="2000" dirty="0" err="1" smtClean="0"/>
              <a:t>state-of-the-practice</a:t>
            </a:r>
            <a:r>
              <a:rPr lang="de-DE" sz="2000" dirty="0" smtClean="0"/>
              <a:t> </a:t>
            </a:r>
            <a:r>
              <a:rPr lang="de-DE" sz="2000" dirty="0" err="1" smtClean="0"/>
              <a:t>for</a:t>
            </a:r>
            <a:r>
              <a:rPr lang="de-DE" sz="2000" dirty="0" smtClean="0"/>
              <a:t> </a:t>
            </a:r>
            <a:r>
              <a:rPr lang="de-DE" sz="2000" dirty="0" err="1" smtClean="0"/>
              <a:t>developing</a:t>
            </a:r>
            <a:r>
              <a:rPr lang="de-DE" sz="2000" dirty="0" smtClean="0"/>
              <a:t> </a:t>
            </a:r>
            <a:r>
              <a:rPr lang="de-DE" sz="2000" dirty="0" err="1" smtClean="0"/>
              <a:t>safety-critical</a:t>
            </a:r>
            <a:r>
              <a:rPr lang="de-DE" sz="2000" dirty="0" smtClean="0"/>
              <a:t> </a:t>
            </a:r>
            <a:r>
              <a:rPr lang="de-DE" sz="2000" dirty="0" err="1" smtClean="0"/>
              <a:t>systems</a:t>
            </a:r>
            <a:endParaRPr lang="de-DE" sz="2000" dirty="0" smtClean="0"/>
          </a:p>
          <a:p>
            <a:pPr marL="0" indent="0">
              <a:buNone/>
            </a:pPr>
            <a:endParaRPr lang="de-DE" sz="2000" dirty="0" smtClean="0"/>
          </a:p>
          <a:p>
            <a:pPr>
              <a:buFont typeface="Wingdings" panose="05000000000000000000" pitchFamily="2" charset="2"/>
              <a:buChar char="§"/>
            </a:pPr>
            <a:r>
              <a:rPr lang="de-DE" sz="2000" dirty="0"/>
              <a:t> </a:t>
            </a:r>
            <a:r>
              <a:rPr lang="de-DE" sz="2000" dirty="0" smtClean="0"/>
              <a:t>Assurance </a:t>
            </a:r>
            <a:r>
              <a:rPr lang="de-DE" sz="2000" dirty="0" err="1" smtClean="0"/>
              <a:t>cases</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purpose</a:t>
            </a:r>
            <a:r>
              <a:rPr lang="de-DE" sz="2000" dirty="0" smtClean="0"/>
              <a:t> </a:t>
            </a:r>
            <a:r>
              <a:rPr lang="de-DE" sz="2000" dirty="0" err="1" smtClean="0"/>
              <a:t>of</a:t>
            </a:r>
            <a:r>
              <a:rPr lang="de-DE" sz="2000" dirty="0" smtClean="0"/>
              <a:t> </a:t>
            </a:r>
            <a:r>
              <a:rPr lang="de-DE" sz="2000" dirty="0" err="1" smtClean="0"/>
              <a:t>certification</a:t>
            </a:r>
            <a:r>
              <a:rPr lang="de-DE" sz="2000" dirty="0" smtClean="0"/>
              <a:t>, but </a:t>
            </a:r>
            <a:r>
              <a:rPr lang="de-DE" sz="2000" b="1" dirty="0" smtClean="0"/>
              <a:t>not well-</a:t>
            </a:r>
            <a:r>
              <a:rPr lang="de-DE" sz="2000" b="1" dirty="0" err="1" smtClean="0"/>
              <a:t>integrated</a:t>
            </a:r>
            <a:r>
              <a:rPr lang="de-DE" sz="2000" b="1" dirty="0" smtClean="0"/>
              <a:t> </a:t>
            </a:r>
            <a:r>
              <a:rPr lang="de-DE" sz="2000" b="1" dirty="0" err="1" smtClean="0"/>
              <a:t>into</a:t>
            </a:r>
            <a:r>
              <a:rPr lang="de-DE" sz="2000" b="1" dirty="0" smtClean="0"/>
              <a:t> </a:t>
            </a:r>
            <a:r>
              <a:rPr lang="de-DE" sz="2000" b="1" dirty="0" err="1" smtClean="0"/>
              <a:t>product</a:t>
            </a:r>
            <a:r>
              <a:rPr lang="de-DE" sz="2000" b="1" dirty="0" smtClean="0"/>
              <a:t> design</a:t>
            </a:r>
            <a:r>
              <a:rPr lang="de-DE" sz="2000" dirty="0" smtClean="0"/>
              <a:t> </a:t>
            </a:r>
            <a:r>
              <a:rPr lang="de-DE" sz="2000" dirty="0" err="1" smtClean="0"/>
              <a:t>and</a:t>
            </a:r>
            <a:r>
              <a:rPr lang="de-DE" sz="2000" dirty="0" smtClean="0"/>
              <a:t> </a:t>
            </a:r>
            <a:r>
              <a:rPr lang="de-DE" sz="2000" dirty="0" err="1" smtClean="0"/>
              <a:t>development</a:t>
            </a:r>
            <a:endParaRPr lang="de-DE" sz="2000" dirty="0" smtClean="0"/>
          </a:p>
          <a:p>
            <a:pPr marL="0" indent="0">
              <a:buNone/>
            </a:pPr>
            <a:endParaRPr lang="de-DE" sz="2000" dirty="0" smtClean="0"/>
          </a:p>
          <a:p>
            <a:pPr>
              <a:buFont typeface="Wingdings" panose="05000000000000000000" pitchFamily="2" charset="2"/>
              <a:buChar char="§"/>
            </a:pPr>
            <a:r>
              <a:rPr lang="de-DE" sz="2000" dirty="0" err="1" smtClean="0"/>
              <a:t>Sometimes</a:t>
            </a:r>
            <a:r>
              <a:rPr lang="de-DE" sz="2000" dirty="0" smtClean="0"/>
              <a:t> </a:t>
            </a:r>
            <a:r>
              <a:rPr lang="de-DE" sz="2000" dirty="0" err="1" smtClean="0"/>
              <a:t>considered</a:t>
            </a:r>
            <a:r>
              <a:rPr lang="de-DE" sz="2000" dirty="0" smtClean="0"/>
              <a:t> </a:t>
            </a:r>
            <a:r>
              <a:rPr lang="de-DE" sz="2000" dirty="0" err="1" smtClean="0"/>
              <a:t>to</a:t>
            </a:r>
            <a:r>
              <a:rPr lang="de-DE" sz="2000" dirty="0" smtClean="0"/>
              <a:t> </a:t>
            </a:r>
            <a:r>
              <a:rPr lang="de-DE" sz="2000" dirty="0" err="1" smtClean="0"/>
              <a:t>be</a:t>
            </a:r>
            <a:r>
              <a:rPr lang="de-DE" sz="2000" dirty="0" smtClean="0"/>
              <a:t> an </a:t>
            </a:r>
            <a:r>
              <a:rPr lang="de-DE" sz="2000" b="1" dirty="0" smtClean="0"/>
              <a:t>extra </a:t>
            </a:r>
            <a:r>
              <a:rPr lang="de-DE" sz="2000" b="1" dirty="0" err="1" smtClean="0"/>
              <a:t>document</a:t>
            </a:r>
            <a:r>
              <a:rPr lang="de-DE" sz="2000" b="1" dirty="0" smtClean="0"/>
              <a:t>, </a:t>
            </a:r>
            <a:r>
              <a:rPr lang="de-DE" sz="2000" dirty="0" err="1" smtClean="0"/>
              <a:t>if</a:t>
            </a:r>
            <a:r>
              <a:rPr lang="de-DE" sz="2000" dirty="0" smtClean="0"/>
              <a:t> not </a:t>
            </a:r>
            <a:r>
              <a:rPr lang="de-DE" sz="2000" dirty="0" err="1" smtClean="0"/>
              <a:t>extraneous</a:t>
            </a:r>
            <a:r>
              <a:rPr lang="de-DE" sz="2000" dirty="0" smtClean="0"/>
              <a:t> </a:t>
            </a:r>
            <a:r>
              <a:rPr lang="de-DE" sz="2000" dirty="0" err="1" smtClean="0"/>
              <a:t>from</a:t>
            </a:r>
            <a:r>
              <a:rPr lang="de-DE" sz="2000" dirty="0" smtClean="0"/>
              <a:t> </a:t>
            </a:r>
            <a:r>
              <a:rPr lang="de-DE" sz="2000" dirty="0" err="1" smtClean="0"/>
              <a:t>the</a:t>
            </a:r>
            <a:r>
              <a:rPr lang="de-DE" sz="2000" dirty="0" smtClean="0"/>
              <a:t> </a:t>
            </a:r>
            <a:r>
              <a:rPr lang="de-DE" sz="2000" dirty="0" err="1" smtClean="0"/>
              <a:t>point</a:t>
            </a:r>
            <a:r>
              <a:rPr lang="de-DE" sz="2000" dirty="0" smtClean="0"/>
              <a:t>-</a:t>
            </a:r>
            <a:r>
              <a:rPr lang="de-DE" sz="2000" dirty="0" err="1" smtClean="0"/>
              <a:t>of</a:t>
            </a:r>
            <a:r>
              <a:rPr lang="de-DE" sz="2000" dirty="0" smtClean="0"/>
              <a:t>-view </a:t>
            </a:r>
            <a:r>
              <a:rPr lang="de-DE" sz="2000" dirty="0" err="1" smtClean="0"/>
              <a:t>of</a:t>
            </a:r>
            <a:r>
              <a:rPr lang="de-DE" sz="2000" dirty="0" smtClean="0"/>
              <a:t> </a:t>
            </a:r>
            <a:r>
              <a:rPr lang="de-DE" sz="2000" dirty="0" err="1" smtClean="0"/>
              <a:t>the</a:t>
            </a:r>
            <a:r>
              <a:rPr lang="de-DE" sz="2000" dirty="0" smtClean="0"/>
              <a:t> design </a:t>
            </a:r>
            <a:r>
              <a:rPr lang="de-DE" sz="2000" dirty="0" err="1" smtClean="0"/>
              <a:t>team</a:t>
            </a:r>
            <a:r>
              <a:rPr lang="de-DE" sz="2000" dirty="0" smtClean="0"/>
              <a:t> </a:t>
            </a:r>
            <a:r>
              <a:rPr lang="de-DE" sz="2000" dirty="0" err="1" smtClean="0"/>
              <a:t>and</a:t>
            </a:r>
            <a:r>
              <a:rPr lang="de-DE" sz="2000" dirty="0" smtClean="0"/>
              <a:t> </a:t>
            </a:r>
            <a:r>
              <a:rPr lang="de-DE" sz="2000" dirty="0" err="1" smtClean="0"/>
              <a:t>the</a:t>
            </a:r>
            <a:r>
              <a:rPr lang="de-DE" sz="2000" dirty="0" smtClean="0"/>
              <a:t> </a:t>
            </a:r>
            <a:r>
              <a:rPr lang="de-DE" sz="2000" dirty="0" err="1" smtClean="0"/>
              <a:t>safety</a:t>
            </a:r>
            <a:r>
              <a:rPr lang="de-DE" sz="2000" dirty="0" smtClean="0"/>
              <a:t> </a:t>
            </a:r>
            <a:r>
              <a:rPr lang="de-DE" sz="2000" dirty="0" err="1" smtClean="0"/>
              <a:t>team</a:t>
            </a:r>
            <a:r>
              <a:rPr lang="de-DE" sz="2000" dirty="0" smtClean="0"/>
              <a:t>.</a:t>
            </a:r>
          </a:p>
          <a:p>
            <a:pPr>
              <a:buFont typeface="Wingdings" panose="05000000000000000000" pitchFamily="2" charset="2"/>
              <a:buChar char="§"/>
            </a:pPr>
            <a:endParaRPr lang="de-DE" sz="2000" dirty="0" smtClean="0"/>
          </a:p>
          <a:p>
            <a:pPr>
              <a:buFont typeface="Wingdings" panose="05000000000000000000" pitchFamily="2" charset="2"/>
              <a:buChar char="§"/>
            </a:pPr>
            <a:r>
              <a:rPr lang="de-DE" sz="2000" dirty="0" err="1" smtClean="0"/>
              <a:t>What</a:t>
            </a:r>
            <a:r>
              <a:rPr lang="de-DE" sz="2000" dirty="0" smtClean="0"/>
              <a:t> </a:t>
            </a:r>
            <a:r>
              <a:rPr lang="de-DE" sz="2000" dirty="0" err="1" smtClean="0"/>
              <a:t>other</a:t>
            </a:r>
            <a:r>
              <a:rPr lang="de-DE" sz="2000" dirty="0" smtClean="0"/>
              <a:t> </a:t>
            </a:r>
            <a:r>
              <a:rPr lang="de-DE" sz="2000" dirty="0" err="1" smtClean="0"/>
              <a:t>uses</a:t>
            </a:r>
            <a:r>
              <a:rPr lang="de-DE" sz="2000" dirty="0" smtClean="0"/>
              <a:t> </a:t>
            </a:r>
            <a:r>
              <a:rPr lang="de-DE" sz="2000" dirty="0" err="1" smtClean="0"/>
              <a:t>are</a:t>
            </a:r>
            <a:r>
              <a:rPr lang="de-DE" sz="2000" dirty="0" smtClean="0"/>
              <a:t> </a:t>
            </a:r>
            <a:r>
              <a:rPr lang="de-DE" sz="2000" dirty="0" err="1" smtClean="0"/>
              <a:t>there</a:t>
            </a:r>
            <a:r>
              <a:rPr lang="de-DE" sz="2000" dirty="0" smtClean="0"/>
              <a:t> </a:t>
            </a:r>
            <a:r>
              <a:rPr lang="de-DE" sz="2000" dirty="0" err="1" smtClean="0"/>
              <a:t>for</a:t>
            </a:r>
            <a:r>
              <a:rPr lang="de-DE" sz="2000" dirty="0" smtClean="0"/>
              <a:t> an </a:t>
            </a:r>
            <a:r>
              <a:rPr lang="de-DE" sz="2000" dirty="0" err="1" smtClean="0"/>
              <a:t>assurance</a:t>
            </a:r>
            <a:r>
              <a:rPr lang="de-DE" sz="2000" dirty="0" smtClean="0"/>
              <a:t> </a:t>
            </a:r>
            <a:r>
              <a:rPr lang="de-DE" sz="2000" dirty="0" err="1" smtClean="0"/>
              <a:t>case</a:t>
            </a:r>
            <a:r>
              <a:rPr lang="de-DE" sz="2000" dirty="0" smtClean="0"/>
              <a:t>?</a:t>
            </a:r>
          </a:p>
        </p:txBody>
      </p:sp>
      <p:sp>
        <p:nvSpPr>
          <p:cNvPr id="4" name="Text Placeholder 3"/>
          <p:cNvSpPr>
            <a:spLocks noGrp="1"/>
          </p:cNvSpPr>
          <p:nvPr>
            <p:ph type="body" sz="quarter" idx="13"/>
          </p:nvPr>
        </p:nvSpPr>
        <p:spPr/>
        <p:txBody>
          <a:bodyPr/>
          <a:lstStyle/>
          <a:p>
            <a:r>
              <a:rPr lang="en-US" dirty="0" smtClean="0"/>
              <a:t>State-of-the-Practice (II)</a:t>
            </a:r>
            <a:endParaRPr lang="en-US" dirty="0"/>
          </a:p>
        </p:txBody>
      </p:sp>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dirty="0" err="1"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meaningful</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3</a:t>
            </a:fld>
            <a:endParaRPr lang="de-DE"/>
          </a:p>
        </p:txBody>
      </p:sp>
    </p:spTree>
    <p:extLst>
      <p:ext uri="{BB962C8B-B14F-4D97-AF65-F5344CB8AC3E}">
        <p14:creationId xmlns:p14="http://schemas.microsoft.com/office/powerpoint/2010/main" val="196878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6712"/>
            <a:ext cx="8064000" cy="360000"/>
          </a:xfrm>
        </p:spPr>
        <p:txBody>
          <a:bodyPr/>
          <a:lstStyle/>
          <a:p>
            <a:r>
              <a:rPr lang="de-DE" dirty="0" smtClean="0"/>
              <a:t>Assurance </a:t>
            </a:r>
            <a:r>
              <a:rPr lang="de-DE" dirty="0"/>
              <a:t>C</a:t>
            </a:r>
            <a:r>
              <a:rPr lang="de-DE" dirty="0" smtClean="0"/>
              <a:t>ases</a:t>
            </a:r>
            <a:endParaRPr lang="en-US" dirty="0"/>
          </a:p>
        </p:txBody>
      </p:sp>
      <p:sp>
        <p:nvSpPr>
          <p:cNvPr id="4" name="Text Placeholder 3"/>
          <p:cNvSpPr>
            <a:spLocks noGrp="1"/>
          </p:cNvSpPr>
          <p:nvPr>
            <p:ph type="body" sz="quarter" idx="13"/>
          </p:nvPr>
        </p:nvSpPr>
        <p:spPr/>
        <p:txBody>
          <a:bodyPr/>
          <a:lstStyle/>
          <a:p>
            <a:r>
              <a:rPr lang="en-US" dirty="0" smtClean="0"/>
              <a:t>State-of-the-Practice </a:t>
            </a:r>
            <a:r>
              <a:rPr lang="en-US" dirty="0"/>
              <a:t>(</a:t>
            </a:r>
            <a:r>
              <a:rPr lang="en-US" dirty="0" smtClean="0"/>
              <a:t>III)</a:t>
            </a:r>
            <a:endParaRPr lang="en-US" dirty="0"/>
          </a:p>
          <a:p>
            <a:endParaRPr lang="en-US"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4</a:t>
            </a:fld>
            <a:endParaRPr lang="de-DE"/>
          </a:p>
        </p:txBody>
      </p:sp>
      <p:sp>
        <p:nvSpPr>
          <p:cNvPr id="3" name="TextBox 2"/>
          <p:cNvSpPr txBox="1"/>
          <p:nvPr/>
        </p:nvSpPr>
        <p:spPr>
          <a:xfrm>
            <a:off x="3095836" y="5241629"/>
            <a:ext cx="1376967" cy="923330"/>
          </a:xfrm>
          <a:prstGeom prst="rect">
            <a:avLst/>
          </a:prstGeom>
          <a:noFill/>
        </p:spPr>
        <p:txBody>
          <a:bodyPr wrap="square" rtlCol="0">
            <a:spAutoFit/>
          </a:bodyPr>
          <a:lstStyle/>
          <a:p>
            <a:pPr algn="ctr"/>
            <a:r>
              <a:rPr lang="de-DE" dirty="0" smtClean="0"/>
              <a:t>Systems</a:t>
            </a:r>
          </a:p>
          <a:p>
            <a:pPr algn="ctr"/>
            <a:r>
              <a:rPr lang="de-DE" dirty="0" smtClean="0"/>
              <a:t> &amp; Software</a:t>
            </a:r>
          </a:p>
          <a:p>
            <a:pPr algn="ctr"/>
            <a:r>
              <a:rPr lang="de-DE" dirty="0"/>
              <a:t>E</a:t>
            </a:r>
            <a:r>
              <a:rPr lang="de-DE" dirty="0" smtClean="0"/>
              <a:t>ngineers</a:t>
            </a:r>
            <a:endParaRPr lang="en-US" dirty="0"/>
          </a:p>
        </p:txBody>
      </p:sp>
      <p:sp>
        <p:nvSpPr>
          <p:cNvPr id="16" name="TextBox 15"/>
          <p:cNvSpPr txBox="1"/>
          <p:nvPr/>
        </p:nvSpPr>
        <p:spPr>
          <a:xfrm>
            <a:off x="4678364" y="5229200"/>
            <a:ext cx="1223412" cy="646331"/>
          </a:xfrm>
          <a:prstGeom prst="rect">
            <a:avLst/>
          </a:prstGeom>
          <a:noFill/>
        </p:spPr>
        <p:txBody>
          <a:bodyPr wrap="none" rtlCol="0">
            <a:spAutoFit/>
          </a:bodyPr>
          <a:lstStyle/>
          <a:p>
            <a:pPr algn="ctr"/>
            <a:r>
              <a:rPr lang="de-DE" dirty="0" err="1" smtClean="0"/>
              <a:t>Safety</a:t>
            </a:r>
            <a:r>
              <a:rPr lang="de-DE" dirty="0" smtClean="0"/>
              <a:t> </a:t>
            </a:r>
          </a:p>
          <a:p>
            <a:pPr algn="ctr"/>
            <a:r>
              <a:rPr lang="de-DE" dirty="0" smtClean="0"/>
              <a:t>Engineers</a:t>
            </a: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5988"/>
            <a:ext cx="2500773" cy="187558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2732645"/>
            <a:ext cx="2808312" cy="2413756"/>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03" y="2895287"/>
            <a:ext cx="1246887" cy="124688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4073" y="1336088"/>
            <a:ext cx="2500773" cy="1875580"/>
          </a:xfrm>
          <a:prstGeom prst="rect">
            <a:avLst/>
          </a:prstGeom>
        </p:spPr>
      </p:pic>
      <p:pic>
        <p:nvPicPr>
          <p:cNvPr id="24" name="Picture 4" descr="C:\Users\carmen\Desktop\seminar\prezentare\Safety-Case-EPC017-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6027" y="2895287"/>
            <a:ext cx="1508590" cy="12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595162" y="2728174"/>
            <a:ext cx="2813514" cy="2418227"/>
          </a:xfrm>
          <a:prstGeom prst="rect">
            <a:avLst/>
          </a:prstGeom>
        </p:spPr>
      </p:pic>
      <p:sp>
        <p:nvSpPr>
          <p:cNvPr id="26" name="Right Arrow 25"/>
          <p:cNvSpPr/>
          <p:nvPr/>
        </p:nvSpPr>
        <p:spPr>
          <a:xfrm>
            <a:off x="6876256" y="1877039"/>
            <a:ext cx="360040" cy="262490"/>
          </a:xfrm>
          <a:prstGeom prst="right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77060" y="4510057"/>
            <a:ext cx="2613216" cy="1169551"/>
          </a:xfrm>
          <a:prstGeom prst="rect">
            <a:avLst/>
          </a:prstGeom>
          <a:noFill/>
        </p:spPr>
        <p:txBody>
          <a:bodyPr wrap="none" rtlCol="0">
            <a:spAutoFit/>
          </a:bodyPr>
          <a:lstStyle/>
          <a:p>
            <a:r>
              <a:rPr lang="de-DE" sz="1400" dirty="0" smtClean="0"/>
              <a:t>SUCCESFUL DELIVERY</a:t>
            </a:r>
          </a:p>
          <a:p>
            <a:endParaRPr lang="de-DE" sz="1400" dirty="0"/>
          </a:p>
          <a:p>
            <a:r>
              <a:rPr lang="de-DE" sz="1400" dirty="0" err="1" smtClean="0"/>
              <a:t>Developing</a:t>
            </a:r>
            <a:r>
              <a:rPr lang="de-DE" sz="1400" dirty="0" smtClean="0"/>
              <a:t> a </a:t>
            </a:r>
            <a:r>
              <a:rPr lang="de-DE" sz="1400" dirty="0" err="1" smtClean="0"/>
              <a:t>working</a:t>
            </a:r>
            <a:r>
              <a:rPr lang="de-DE" sz="1400" dirty="0" smtClean="0"/>
              <a:t> </a:t>
            </a:r>
            <a:r>
              <a:rPr lang="de-DE" sz="1400" dirty="0" err="1" smtClean="0"/>
              <a:t>system</a:t>
            </a:r>
            <a:r>
              <a:rPr lang="de-DE" sz="1400" dirty="0" smtClean="0"/>
              <a:t>, </a:t>
            </a:r>
          </a:p>
          <a:p>
            <a:r>
              <a:rPr lang="de-DE" sz="1400" dirty="0" err="1" smtClean="0"/>
              <a:t>which</a:t>
            </a:r>
            <a:r>
              <a:rPr lang="de-DE" sz="1400" dirty="0" smtClean="0"/>
              <a:t> </a:t>
            </a:r>
            <a:r>
              <a:rPr lang="de-DE" sz="1400" dirty="0" err="1" smtClean="0"/>
              <a:t>complies</a:t>
            </a:r>
            <a:r>
              <a:rPr lang="de-DE" sz="1400" dirty="0" smtClean="0"/>
              <a:t> </a:t>
            </a:r>
            <a:r>
              <a:rPr lang="de-DE" sz="1400" dirty="0" err="1" smtClean="0"/>
              <a:t>with</a:t>
            </a:r>
            <a:r>
              <a:rPr lang="de-DE" sz="1400" dirty="0" smtClean="0"/>
              <a:t> </a:t>
            </a:r>
            <a:r>
              <a:rPr lang="de-DE" sz="1400" dirty="0" err="1" smtClean="0"/>
              <a:t>the</a:t>
            </a:r>
            <a:r>
              <a:rPr lang="de-DE" sz="1400" dirty="0" smtClean="0"/>
              <a:t> </a:t>
            </a:r>
          </a:p>
          <a:p>
            <a:r>
              <a:rPr lang="de-DE" sz="1400" dirty="0" err="1" smtClean="0"/>
              <a:t>client‘s</a:t>
            </a:r>
            <a:r>
              <a:rPr lang="de-DE" sz="1400" dirty="0" smtClean="0"/>
              <a:t> </a:t>
            </a:r>
            <a:r>
              <a:rPr lang="de-DE" sz="1400" dirty="0" err="1" smtClean="0"/>
              <a:t>requirements</a:t>
            </a:r>
            <a:endParaRPr lang="en-US" sz="1400" dirty="0"/>
          </a:p>
        </p:txBody>
      </p:sp>
      <p:sp>
        <p:nvSpPr>
          <p:cNvPr id="28" name="TextBox 27"/>
          <p:cNvSpPr txBox="1"/>
          <p:nvPr/>
        </p:nvSpPr>
        <p:spPr>
          <a:xfrm>
            <a:off x="6649972" y="4402334"/>
            <a:ext cx="2468976" cy="1384995"/>
          </a:xfrm>
          <a:prstGeom prst="rect">
            <a:avLst/>
          </a:prstGeom>
          <a:noFill/>
        </p:spPr>
        <p:txBody>
          <a:bodyPr wrap="square" rtlCol="0">
            <a:spAutoFit/>
          </a:bodyPr>
          <a:lstStyle/>
          <a:p>
            <a:r>
              <a:rPr lang="de-DE" sz="1400" dirty="0" smtClean="0"/>
              <a:t>SUCCESFUL CERTIFICATION </a:t>
            </a:r>
          </a:p>
          <a:p>
            <a:pPr algn="r"/>
            <a:endParaRPr lang="de-DE" sz="1400" dirty="0"/>
          </a:p>
          <a:p>
            <a:r>
              <a:rPr lang="de-DE" sz="1400" dirty="0" err="1" smtClean="0"/>
              <a:t>Convincing</a:t>
            </a:r>
            <a:r>
              <a:rPr lang="de-DE" sz="1400" dirty="0" smtClean="0"/>
              <a:t> </a:t>
            </a:r>
            <a:r>
              <a:rPr lang="de-DE" sz="1400" dirty="0" err="1" smtClean="0"/>
              <a:t>regulators</a:t>
            </a:r>
            <a:r>
              <a:rPr lang="de-DE" sz="1400" dirty="0" smtClean="0"/>
              <a:t> </a:t>
            </a:r>
            <a:r>
              <a:rPr lang="de-DE" sz="1400" dirty="0" err="1" smtClean="0"/>
              <a:t>that</a:t>
            </a:r>
            <a:endParaRPr lang="de-DE" sz="1400" dirty="0" smtClean="0"/>
          </a:p>
          <a:p>
            <a:r>
              <a:rPr lang="de-DE" sz="1400" dirty="0" err="1" smtClean="0"/>
              <a:t>the</a:t>
            </a:r>
            <a:r>
              <a:rPr lang="de-DE" sz="1400" dirty="0" smtClean="0"/>
              <a:t> </a:t>
            </a:r>
            <a:r>
              <a:rPr lang="de-DE" sz="1400" dirty="0" err="1" smtClean="0"/>
              <a:t>system</a:t>
            </a:r>
            <a:r>
              <a:rPr lang="de-DE" sz="1400" dirty="0" smtClean="0"/>
              <a:t> </a:t>
            </a:r>
            <a:r>
              <a:rPr lang="de-DE" sz="1400" dirty="0" err="1" smtClean="0"/>
              <a:t>is</a:t>
            </a:r>
            <a:r>
              <a:rPr lang="de-DE" sz="1400" dirty="0" smtClean="0"/>
              <a:t> </a:t>
            </a:r>
            <a:r>
              <a:rPr lang="de-DE" sz="1400" dirty="0" err="1" smtClean="0"/>
              <a:t>safe</a:t>
            </a:r>
            <a:r>
              <a:rPr lang="de-DE" sz="1400" dirty="0" smtClean="0"/>
              <a:t> </a:t>
            </a:r>
          </a:p>
          <a:p>
            <a:r>
              <a:rPr lang="de-DE" sz="1400" dirty="0" smtClean="0"/>
              <a:t>in </a:t>
            </a:r>
            <a:r>
              <a:rPr lang="de-DE" sz="1400" dirty="0" err="1" smtClean="0"/>
              <a:t>the</a:t>
            </a:r>
            <a:r>
              <a:rPr lang="de-DE" sz="1400" dirty="0" smtClean="0"/>
              <a:t> </a:t>
            </a:r>
            <a:r>
              <a:rPr lang="de-DE" sz="1400" dirty="0" err="1" smtClean="0"/>
              <a:t>given</a:t>
            </a:r>
            <a:r>
              <a:rPr lang="de-DE" sz="1400" dirty="0" smtClean="0"/>
              <a:t> </a:t>
            </a:r>
            <a:r>
              <a:rPr lang="de-DE" sz="1400" dirty="0" err="1" smtClean="0"/>
              <a:t>context</a:t>
            </a:r>
            <a:endParaRPr lang="de-DE" sz="1400" dirty="0" smtClean="0"/>
          </a:p>
        </p:txBody>
      </p:sp>
      <p:sp>
        <p:nvSpPr>
          <p:cNvPr id="17" name="Date Placeholder 4"/>
          <p:cNvSpPr>
            <a:spLocks noGrp="1"/>
          </p:cNvSpPr>
          <p:nvPr>
            <p:ph type="dt" sz="half" idx="14"/>
          </p:nvPr>
        </p:nvSpPr>
        <p:spPr>
          <a:xfrm>
            <a:off x="5821363" y="6408738"/>
            <a:ext cx="1619250" cy="179387"/>
          </a:xfrm>
        </p:spPr>
        <p:txBody>
          <a:bodyPr/>
          <a:lstStyle/>
          <a:p>
            <a:pPr>
              <a:defRPr/>
            </a:pPr>
            <a:r>
              <a:rPr lang="en-US" smtClean="0"/>
              <a:t>San Francisco, 18.07.2015</a:t>
            </a:r>
            <a:endParaRPr lang="en-US" dirty="0" smtClean="0"/>
          </a:p>
        </p:txBody>
      </p:sp>
      <p:sp>
        <p:nvSpPr>
          <p:cNvPr id="18" name="Footer Placeholder 5"/>
          <p:cNvSpPr>
            <a:spLocks noGrp="1"/>
          </p:cNvSpPr>
          <p:nvPr>
            <p:ph type="ftr" sz="quarter" idx="15"/>
          </p:nvPr>
        </p:nvSpPr>
        <p:spPr>
          <a:xfrm>
            <a:off x="900113" y="6408738"/>
            <a:ext cx="4895850" cy="179387"/>
          </a:xfrm>
        </p:spPr>
        <p:txBody>
          <a:bodyPr/>
          <a:lstStyle/>
          <a:p>
            <a:r>
              <a:rPr lang="en-US" dirty="0"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meaningful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352199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Our</a:t>
            </a:r>
            <a:r>
              <a:rPr lang="de-DE" dirty="0" smtClean="0"/>
              <a:t> Approach</a:t>
            </a:r>
            <a:endParaRPr lang="en-US" dirty="0"/>
          </a:p>
        </p:txBody>
      </p:sp>
      <p:sp>
        <p:nvSpPr>
          <p:cNvPr id="4" name="Text Placeholder 3"/>
          <p:cNvSpPr>
            <a:spLocks noGrp="1"/>
          </p:cNvSpPr>
          <p:nvPr>
            <p:ph type="body" sz="quarter" idx="13"/>
          </p:nvPr>
        </p:nvSpPr>
        <p:spPr>
          <a:xfrm>
            <a:off x="523066" y="980728"/>
            <a:ext cx="8064000" cy="390167"/>
          </a:xfrm>
        </p:spPr>
        <p:txBody>
          <a:bodyPr/>
          <a:lstStyle/>
          <a:p>
            <a:r>
              <a:rPr lang="de-DE" sz="1800" u="sng" dirty="0" smtClean="0"/>
              <a:t>Integrated Model-</a:t>
            </a:r>
            <a:r>
              <a:rPr lang="de-DE" sz="1800" u="sng" dirty="0" err="1" smtClean="0"/>
              <a:t>Based</a:t>
            </a:r>
            <a:r>
              <a:rPr lang="de-DE" sz="1800" u="sng" dirty="0" smtClean="0"/>
              <a:t> Development </a:t>
            </a:r>
            <a:r>
              <a:rPr lang="de-DE" sz="1800" u="sng" dirty="0" err="1" smtClean="0"/>
              <a:t>of</a:t>
            </a:r>
            <a:r>
              <a:rPr lang="de-DE" sz="1800" u="sng" dirty="0" smtClean="0"/>
              <a:t> </a:t>
            </a:r>
            <a:r>
              <a:rPr lang="de-DE" sz="1800" u="sng" dirty="0" err="1" smtClean="0"/>
              <a:t>Product</a:t>
            </a:r>
            <a:r>
              <a:rPr lang="de-DE" sz="1800" u="sng" dirty="0" smtClean="0"/>
              <a:t> </a:t>
            </a:r>
            <a:r>
              <a:rPr lang="de-DE" sz="1800" u="sng" dirty="0" err="1" smtClean="0"/>
              <a:t>and</a:t>
            </a:r>
            <a:r>
              <a:rPr lang="de-DE" sz="1800" u="sng" dirty="0" smtClean="0"/>
              <a:t> Assurance Case</a:t>
            </a:r>
            <a:endParaRPr lang="en-US" sz="1800" u="sng"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5</a:t>
            </a:fld>
            <a:endParaRPr lang="de-DE"/>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3806" y="1650769"/>
            <a:ext cx="2404018" cy="2066263"/>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1710926"/>
            <a:ext cx="2232248" cy="1918626"/>
          </a:xfrm>
          <a:prstGeom prst="rect">
            <a:avLst/>
          </a:prstGeom>
        </p:spPr>
      </p:pic>
      <p:sp>
        <p:nvSpPr>
          <p:cNvPr id="8" name="Curved Left Arrow 7"/>
          <p:cNvSpPr/>
          <p:nvPr/>
        </p:nvSpPr>
        <p:spPr>
          <a:xfrm>
            <a:off x="4983035" y="1988840"/>
            <a:ext cx="627652" cy="1842912"/>
          </a:xfrm>
          <a:prstGeom prst="curvedLeftArrow">
            <a:avLst/>
          </a:prstGeom>
          <a:solidFill>
            <a:srgbClr val="1F497D"/>
          </a:solidFill>
          <a:ln>
            <a:noFill/>
          </a:ln>
          <a:effectLst>
            <a:outerShdw blurRad="50800" dist="50800" dir="5400000" algn="ctr" rotWithShape="0">
              <a:schemeClr val="accent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ate Placeholder 4"/>
          <p:cNvSpPr>
            <a:spLocks noGrp="1"/>
          </p:cNvSpPr>
          <p:nvPr>
            <p:ph type="dt" sz="half" idx="14"/>
          </p:nvPr>
        </p:nvSpPr>
        <p:spPr>
          <a:xfrm>
            <a:off x="5821363" y="6408738"/>
            <a:ext cx="1619250" cy="179387"/>
          </a:xfrm>
        </p:spPr>
        <p:txBody>
          <a:bodyPr/>
          <a:lstStyle/>
          <a:p>
            <a:pPr>
              <a:defRPr/>
            </a:pPr>
            <a:r>
              <a:rPr lang="en-US" smtClean="0"/>
              <a:t>San Francisco, 18.07.2015</a:t>
            </a:r>
            <a:endParaRPr lang="en-US" dirty="0" smtClean="0"/>
          </a:p>
        </p:txBody>
      </p:sp>
      <p:sp>
        <p:nvSpPr>
          <p:cNvPr id="17"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
        <p:nvSpPr>
          <p:cNvPr id="18" name="TextBox 17"/>
          <p:cNvSpPr txBox="1"/>
          <p:nvPr/>
        </p:nvSpPr>
        <p:spPr>
          <a:xfrm>
            <a:off x="323528" y="3717032"/>
            <a:ext cx="2654893" cy="307777"/>
          </a:xfrm>
          <a:prstGeom prst="rect">
            <a:avLst/>
          </a:prstGeom>
          <a:noFill/>
        </p:spPr>
        <p:txBody>
          <a:bodyPr wrap="none" rtlCol="0">
            <a:spAutoFit/>
          </a:bodyPr>
          <a:lstStyle/>
          <a:p>
            <a:pPr algn="ctr"/>
            <a:r>
              <a:rPr lang="de-DE" sz="1400" dirty="0" smtClean="0"/>
              <a:t>Systems &amp; Software Engineers</a:t>
            </a:r>
            <a:endParaRPr lang="en-US" sz="1400" dirty="0"/>
          </a:p>
        </p:txBody>
      </p:sp>
      <p:sp>
        <p:nvSpPr>
          <p:cNvPr id="19" name="TextBox 18"/>
          <p:cNvSpPr txBox="1"/>
          <p:nvPr/>
        </p:nvSpPr>
        <p:spPr>
          <a:xfrm>
            <a:off x="7227560" y="3645024"/>
            <a:ext cx="1527982" cy="307777"/>
          </a:xfrm>
          <a:prstGeom prst="rect">
            <a:avLst/>
          </a:prstGeom>
          <a:noFill/>
        </p:spPr>
        <p:txBody>
          <a:bodyPr wrap="none" rtlCol="0">
            <a:spAutoFit/>
          </a:bodyPr>
          <a:lstStyle/>
          <a:p>
            <a:pPr algn="ctr"/>
            <a:r>
              <a:rPr lang="de-DE" sz="1400" dirty="0" err="1" smtClean="0"/>
              <a:t>Safety</a:t>
            </a:r>
            <a:r>
              <a:rPr lang="de-DE" sz="1400" dirty="0" smtClean="0"/>
              <a:t> </a:t>
            </a:r>
            <a:r>
              <a:rPr lang="de-DE" sz="1400" dirty="0" err="1" smtClean="0"/>
              <a:t>engineers</a:t>
            </a:r>
            <a:endParaRPr lang="en-US" sz="1400" dirty="0"/>
          </a:p>
        </p:txBody>
      </p:sp>
      <p:pic>
        <p:nvPicPr>
          <p:cNvPr id="30" name="Picture 4" descr="C:\Users\carmen\Desktop\seminar\prezentare\Safety-Case-EPC0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1484784"/>
            <a:ext cx="1132579" cy="936104"/>
          </a:xfrm>
          <a:prstGeom prst="rect">
            <a:avLst/>
          </a:prstGeom>
          <a:noFill/>
          <a:ln>
            <a:noFill/>
          </a:ln>
          <a:effectLst>
            <a:outerShdw blurRad="50800" dist="50800" dir="5400000" algn="ctr" rotWithShape="0">
              <a:schemeClr val="accent1">
                <a:lumMod val="40000"/>
                <a:lumOff val="6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1515" y="3379952"/>
            <a:ext cx="811520" cy="811520"/>
          </a:xfrm>
          <a:prstGeom prst="rect">
            <a:avLst/>
          </a:prstGeom>
          <a:effectLst>
            <a:outerShdw blurRad="50800" dist="50800" dir="5400000" algn="ctr" rotWithShape="0">
              <a:schemeClr val="accent1">
                <a:lumMod val="40000"/>
                <a:lumOff val="60000"/>
              </a:schemeClr>
            </a:outerShdw>
          </a:effectLst>
        </p:spPr>
      </p:pic>
      <p:sp>
        <p:nvSpPr>
          <p:cNvPr id="32" name="Curved Left Arrow 31"/>
          <p:cNvSpPr/>
          <p:nvPr/>
        </p:nvSpPr>
        <p:spPr>
          <a:xfrm rot="10800000">
            <a:off x="3542655" y="1855631"/>
            <a:ext cx="627652" cy="1842912"/>
          </a:xfrm>
          <a:prstGeom prst="curvedLeftArrow">
            <a:avLst/>
          </a:prstGeom>
          <a:solidFill>
            <a:srgbClr val="1F497D"/>
          </a:solidFill>
          <a:ln>
            <a:noFill/>
          </a:ln>
          <a:effectLst>
            <a:outerShdw blurRad="50800" dist="50800" dir="5400000" algn="ctr" rotWithShape="0">
              <a:schemeClr val="accent1">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17"/>
          <p:cNvSpPr txBox="1"/>
          <p:nvPr/>
        </p:nvSpPr>
        <p:spPr>
          <a:xfrm>
            <a:off x="3663601" y="2435520"/>
            <a:ext cx="1826141" cy="923330"/>
          </a:xfrm>
          <a:prstGeom prst="rect">
            <a:avLst/>
          </a:prstGeom>
          <a:noFill/>
        </p:spPr>
        <p:txBody>
          <a:bodyPr wrap="none" rtlCol="0">
            <a:spAutoFit/>
          </a:bodyPr>
          <a:lstStyle/>
          <a:p>
            <a:pPr algn="ctr"/>
            <a:r>
              <a:rPr lang="de-DE" dirty="0" err="1" smtClean="0"/>
              <a:t>Synchronization</a:t>
            </a:r>
            <a:endParaRPr lang="de-DE" dirty="0" smtClean="0"/>
          </a:p>
          <a:p>
            <a:pPr algn="ctr"/>
            <a:r>
              <a:rPr lang="de-DE" dirty="0" err="1"/>
              <a:t>b</a:t>
            </a:r>
            <a:r>
              <a:rPr lang="de-DE" dirty="0" err="1" smtClean="0"/>
              <a:t>y</a:t>
            </a:r>
            <a:r>
              <a:rPr lang="de-DE" dirty="0" smtClean="0"/>
              <a:t> </a:t>
            </a:r>
            <a:r>
              <a:rPr lang="de-DE" dirty="0" err="1"/>
              <a:t>m</a:t>
            </a:r>
            <a:r>
              <a:rPr lang="de-DE" dirty="0" err="1" smtClean="0"/>
              <a:t>eans</a:t>
            </a:r>
            <a:r>
              <a:rPr lang="de-DE" dirty="0" smtClean="0"/>
              <a:t> </a:t>
            </a:r>
            <a:r>
              <a:rPr lang="de-DE" dirty="0" err="1" smtClean="0"/>
              <a:t>of</a:t>
            </a:r>
            <a:endParaRPr lang="de-DE" dirty="0" smtClean="0"/>
          </a:p>
          <a:p>
            <a:pPr algn="ctr"/>
            <a:r>
              <a:rPr lang="de-DE" dirty="0" err="1" smtClean="0"/>
              <a:t>Transformations</a:t>
            </a:r>
            <a:endParaRPr lang="en-US" dirty="0"/>
          </a:p>
        </p:txBody>
      </p:sp>
      <p:sp>
        <p:nvSpPr>
          <p:cNvPr id="9" name="Rechteck 8"/>
          <p:cNvSpPr/>
          <p:nvPr/>
        </p:nvSpPr>
        <p:spPr>
          <a:xfrm>
            <a:off x="395536" y="4523636"/>
            <a:ext cx="7832372" cy="1569660"/>
          </a:xfrm>
          <a:prstGeom prst="rect">
            <a:avLst/>
          </a:prstGeom>
        </p:spPr>
        <p:txBody>
          <a:bodyPr wrap="square">
            <a:spAutoFit/>
          </a:bodyPr>
          <a:lstStyle/>
          <a:p>
            <a:pPr marL="400050" indent="-400050">
              <a:buFont typeface="+mj-lt"/>
              <a:buAutoNum type="romanUcPeriod"/>
            </a:pPr>
            <a:r>
              <a:rPr lang="en-US" sz="1600" b="1" i="1" dirty="0" smtClean="0">
                <a:latin typeface="+mn-lt"/>
                <a:sym typeface="Wingdings"/>
              </a:rPr>
              <a:t>Model-based </a:t>
            </a:r>
            <a:r>
              <a:rPr lang="en-US" sz="1600" b="1" i="1" dirty="0">
                <a:latin typeface="+mn-lt"/>
                <a:sym typeface="Wingdings"/>
              </a:rPr>
              <a:t>development approach </a:t>
            </a:r>
            <a:r>
              <a:rPr lang="en-US" sz="1600" dirty="0">
                <a:latin typeface="+mn-lt"/>
                <a:sym typeface="Wingdings"/>
              </a:rPr>
              <a:t>with</a:t>
            </a:r>
            <a:r>
              <a:rPr lang="en-US" sz="1600" b="1" i="1" dirty="0">
                <a:latin typeface="+mn-lt"/>
                <a:sym typeface="Wingdings"/>
              </a:rPr>
              <a:t> </a:t>
            </a:r>
            <a:r>
              <a:rPr lang="en-US" sz="1600" dirty="0">
                <a:latin typeface="+mn-lt"/>
                <a:sym typeface="Wingdings"/>
              </a:rPr>
              <a:t>integrating views for a </a:t>
            </a:r>
            <a:r>
              <a:rPr lang="en-US" sz="1600" i="1" dirty="0">
                <a:latin typeface="+mn-lt"/>
                <a:sym typeface="Wingdings"/>
              </a:rPr>
              <a:t>modular construction </a:t>
            </a:r>
            <a:r>
              <a:rPr lang="en-US" sz="1600" i="1" dirty="0" smtClean="0">
                <a:latin typeface="+mn-lt"/>
                <a:sym typeface="Wingdings"/>
              </a:rPr>
              <a:t>systems;</a:t>
            </a:r>
            <a:endParaRPr lang="en-US" sz="1600" dirty="0">
              <a:latin typeface="+mn-lt"/>
              <a:sym typeface="Wingdings"/>
            </a:endParaRPr>
          </a:p>
          <a:p>
            <a:pPr marL="400050" indent="-400050">
              <a:buFont typeface="+mj-lt"/>
              <a:buAutoNum type="romanUcPeriod"/>
            </a:pPr>
            <a:r>
              <a:rPr lang="en-US" sz="1600" b="1" i="1" dirty="0" smtClean="0">
                <a:latin typeface="+mn-lt"/>
                <a:sym typeface="Wingdings"/>
              </a:rPr>
              <a:t>Modular </a:t>
            </a:r>
            <a:r>
              <a:rPr lang="en-US" sz="1600" b="1" i="1" dirty="0">
                <a:latin typeface="+mn-lt"/>
                <a:sym typeface="Wingdings"/>
              </a:rPr>
              <a:t>construction and argumentation principles </a:t>
            </a:r>
            <a:r>
              <a:rPr lang="en-US" sz="1600" dirty="0">
                <a:latin typeface="+mn-lt"/>
                <a:sym typeface="Wingdings"/>
              </a:rPr>
              <a:t>within these views, based on safety </a:t>
            </a:r>
            <a:r>
              <a:rPr lang="en-US" sz="1600" dirty="0" smtClean="0">
                <a:latin typeface="+mn-lt"/>
                <a:sym typeface="Wingdings"/>
              </a:rPr>
              <a:t>standards;</a:t>
            </a:r>
            <a:endParaRPr lang="en-US" sz="1600" dirty="0">
              <a:latin typeface="+mn-lt"/>
              <a:sym typeface="Wingdings"/>
            </a:endParaRPr>
          </a:p>
          <a:p>
            <a:pPr marL="400050" indent="-400050">
              <a:buFont typeface="+mj-lt"/>
              <a:buAutoNum type="romanUcPeriod"/>
            </a:pPr>
            <a:r>
              <a:rPr lang="en-US" sz="1600" dirty="0">
                <a:latin typeface="+mn-lt"/>
                <a:sym typeface="Wingdings"/>
              </a:rPr>
              <a:t>H</a:t>
            </a:r>
            <a:r>
              <a:rPr lang="en-US" sz="1600" b="1" i="1" dirty="0" smtClean="0">
                <a:latin typeface="+mn-lt"/>
                <a:sym typeface="Wingdings"/>
              </a:rPr>
              <a:t>igh-level </a:t>
            </a:r>
            <a:r>
              <a:rPr lang="en-US" sz="1600" b="1" i="1" dirty="0">
                <a:latin typeface="+mn-lt"/>
                <a:sym typeface="Wingdings"/>
              </a:rPr>
              <a:t>design decisions </a:t>
            </a:r>
            <a:r>
              <a:rPr lang="en-US" sz="1600" i="1" dirty="0" smtClean="0">
                <a:latin typeface="+mn-lt"/>
                <a:sym typeface="Wingdings"/>
              </a:rPr>
              <a:t>and their  </a:t>
            </a:r>
            <a:r>
              <a:rPr lang="en-US" sz="1600" b="1" i="1" dirty="0" smtClean="0">
                <a:latin typeface="+mn-lt"/>
                <a:sym typeface="Wingdings"/>
              </a:rPr>
              <a:t>documentation </a:t>
            </a:r>
            <a:r>
              <a:rPr lang="en-US" sz="1600" dirty="0" smtClean="0">
                <a:latin typeface="+mn-lt"/>
                <a:sym typeface="Wingdings"/>
              </a:rPr>
              <a:t>by means of </a:t>
            </a:r>
            <a:r>
              <a:rPr lang="en-US" sz="1600" b="1" i="1" dirty="0">
                <a:latin typeface="+mn-lt"/>
                <a:sym typeface="Wingdings"/>
              </a:rPr>
              <a:t>safety case </a:t>
            </a:r>
            <a:r>
              <a:rPr lang="en-US" sz="1600" b="1" i="1" dirty="0" smtClean="0">
                <a:latin typeface="+mn-lt"/>
                <a:sym typeface="Wingdings"/>
              </a:rPr>
              <a:t>patterns.</a:t>
            </a:r>
            <a:endParaRPr lang="en-US" sz="1600" b="1" i="1" dirty="0">
              <a:latin typeface="+mn-lt"/>
            </a:endParaRPr>
          </a:p>
        </p:txBody>
      </p:sp>
    </p:spTree>
    <p:extLst>
      <p:ext uri="{BB962C8B-B14F-4D97-AF65-F5344CB8AC3E}">
        <p14:creationId xmlns:p14="http://schemas.microsoft.com/office/powerpoint/2010/main" val="1802844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6"/>
          </p:nvPr>
        </p:nvSpPr>
        <p:spPr/>
        <p:txBody>
          <a:bodyPr/>
          <a:lstStyle/>
          <a:p>
            <a:pPr>
              <a:defRPr/>
            </a:pPr>
            <a:fld id="{F30B9182-B7F4-45BD-BD74-72F4C07CFD2E}" type="slidenum">
              <a:rPr lang="de-DE" smtClean="0"/>
              <a:pPr>
                <a:defRPr/>
              </a:pPr>
              <a:t>6</a:t>
            </a:fld>
            <a:endParaRPr lang="de-DE"/>
          </a:p>
        </p:txBody>
      </p:sp>
      <p:pic>
        <p:nvPicPr>
          <p:cNvPr id="8" name="Bild 22" descr="Bildschirmfoto 2013-03-19 um 09.48.18.png"/>
          <p:cNvPicPr>
            <a:picLocks noChangeAspect="1"/>
          </p:cNvPicPr>
          <p:nvPr/>
        </p:nvPicPr>
        <p:blipFill rotWithShape="1">
          <a:blip r:embed="rId3" cstate="print">
            <a:extLst>
              <a:ext uri="{28A0092B-C50C-407E-A947-70E740481C1C}">
                <a14:useLocalDpi xmlns:a14="http://schemas.microsoft.com/office/drawing/2010/main" val="0"/>
              </a:ext>
            </a:extLst>
          </a:blip>
          <a:srcRect b="45340"/>
          <a:stretch/>
        </p:blipFill>
        <p:spPr>
          <a:xfrm>
            <a:off x="5238625" y="330947"/>
            <a:ext cx="3421063" cy="1125537"/>
          </a:xfrm>
          <a:prstGeom prst="rect">
            <a:avLst/>
          </a:prstGeom>
          <a:effectLst>
            <a:outerShdw blurRad="50800" dist="38100" dir="2700000" algn="tl" rotWithShape="0">
              <a:prstClr val="black">
                <a:alpha val="40000"/>
              </a:prstClr>
            </a:outerShdw>
          </a:effectLst>
        </p:spPr>
      </p:pic>
      <p:sp>
        <p:nvSpPr>
          <p:cNvPr id="9" name="Titel 1"/>
          <p:cNvSpPr>
            <a:spLocks noGrp="1"/>
          </p:cNvSpPr>
          <p:nvPr/>
        </p:nvSpPr>
        <p:spPr>
          <a:xfrm>
            <a:off x="368425" y="718547"/>
            <a:ext cx="8064000" cy="36000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endParaRPr lang="en-US" dirty="0"/>
          </a:p>
        </p:txBody>
      </p:sp>
      <p:sp>
        <p:nvSpPr>
          <p:cNvPr id="10" name="Textplatzhalter 2"/>
          <p:cNvSpPr>
            <a:spLocks noGrp="1"/>
          </p:cNvSpPr>
          <p:nvPr/>
        </p:nvSpPr>
        <p:spPr>
          <a:xfrm>
            <a:off x="368425" y="1203422"/>
            <a:ext cx="8064000" cy="360000"/>
          </a:xfrm>
          <a:prstGeom prst="rect">
            <a:avLst/>
          </a:prstGeom>
        </p:spPr>
        <p:txBody>
          <a:bodyPr vert="horz" lIns="0" tIns="0" rIns="0" bIns="0" rtlCol="0" anchor="t" anchorCtr="0">
            <a:noAutofit/>
          </a:bodyPr>
          <a:lstStyle>
            <a:lvl1pPr marL="358775" indent="-358775" algn="l" defTabSz="914400" rtl="0" eaLnBrk="1" latinLnBrk="0" hangingPunct="1">
              <a:lnSpc>
                <a:spcPct val="125000"/>
              </a:lnSpc>
              <a:spcBef>
                <a:spcPts val="0"/>
              </a:spcBef>
              <a:buFontTx/>
              <a:buNone/>
              <a:defRPr sz="2400" kern="1200">
                <a:solidFill>
                  <a:schemeClr val="accent2"/>
                </a:solidFill>
                <a:latin typeface="+mn-lt"/>
                <a:ea typeface="+mn-ea"/>
                <a:cs typeface="+mn-cs"/>
              </a:defRPr>
            </a:lvl1pPr>
            <a:lvl2pPr marL="720000" indent="-216000" algn="l" defTabSz="914400" rtl="0" eaLnBrk="1" latinLnBrk="0" hangingPunct="1">
              <a:lnSpc>
                <a:spcPct val="125000"/>
              </a:lnSpc>
              <a:spcBef>
                <a:spcPts val="0"/>
              </a:spcBef>
              <a:buFont typeface="Arial" pitchFamily="34" charset="0"/>
              <a:buChar char="–"/>
              <a:defRPr sz="1600" kern="1200">
                <a:solidFill>
                  <a:schemeClr val="tx1"/>
                </a:solidFill>
                <a:latin typeface="+mn-lt"/>
                <a:ea typeface="+mn-ea"/>
                <a:cs typeface="+mn-cs"/>
              </a:defRPr>
            </a:lvl2pPr>
            <a:lvl3pPr marL="1080000" indent="-216000" algn="l" defTabSz="914400" rtl="0" eaLnBrk="1" latinLnBrk="0" hangingPunct="1">
              <a:lnSpc>
                <a:spcPct val="125000"/>
              </a:lnSpc>
              <a:spcBef>
                <a:spcPts val="0"/>
              </a:spcBef>
              <a:buFont typeface="Arial" pitchFamily="34" charset="0"/>
              <a:buChar char="•"/>
              <a:defRPr sz="1400" kern="1200">
                <a:solidFill>
                  <a:schemeClr val="tx1"/>
                </a:solidFill>
                <a:latin typeface="+mn-lt"/>
                <a:ea typeface="+mn-ea"/>
                <a:cs typeface="+mn-cs"/>
              </a:defRPr>
            </a:lvl3pPr>
            <a:lvl4pPr marL="1440000" indent="-216000" algn="l" defTabSz="914400" rtl="0" eaLnBrk="1" latinLnBrk="0" hangingPunct="1">
              <a:lnSpc>
                <a:spcPct val="125000"/>
              </a:lnSpc>
              <a:spcBef>
                <a:spcPts val="0"/>
              </a:spcBef>
              <a:buFont typeface="Arial" pitchFamily="34" charset="0"/>
              <a:buChar char="–"/>
              <a:defRPr sz="1200" kern="1200">
                <a:solidFill>
                  <a:schemeClr val="tx1"/>
                </a:solidFill>
                <a:latin typeface="+mn-lt"/>
                <a:ea typeface="+mn-ea"/>
                <a:cs typeface="+mn-cs"/>
              </a:defRPr>
            </a:lvl4pPr>
            <a:lvl5pPr marL="1800000" indent="-216000" algn="l" defTabSz="914400" rtl="0" eaLnBrk="1" latinLnBrk="0" hangingPunct="1">
              <a:lnSpc>
                <a:spcPct val="125000"/>
              </a:lnSpc>
              <a:spcBef>
                <a:spcPts val="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1" name="Inhaltsplatzhalter 3"/>
          <p:cNvSpPr>
            <a:spLocks noGrp="1"/>
          </p:cNvSpPr>
          <p:nvPr/>
        </p:nvSpPr>
        <p:spPr>
          <a:xfrm>
            <a:off x="179512" y="1628800"/>
            <a:ext cx="4961705" cy="4628560"/>
          </a:xfrm>
          <a:prstGeom prst="rect">
            <a:avLst/>
          </a:prstGeom>
        </p:spPr>
        <p:txBody>
          <a:bodyPr vert="horz" lIns="0" tIns="0" rIns="0" bIns="0" rtlCol="0" anchor="t" anchorCtr="0">
            <a:noAutofit/>
          </a:bodyPr>
          <a:lstStyle>
            <a:lvl1pPr marL="360000" indent="-216000" algn="l" defTabSz="914400" rtl="0" eaLnBrk="1" latinLnBrk="0" hangingPunct="1">
              <a:lnSpc>
                <a:spcPct val="125000"/>
              </a:lnSpc>
              <a:spcBef>
                <a:spcPts val="0"/>
              </a:spcBef>
              <a:buFont typeface="Arial" pitchFamily="34" charset="0"/>
              <a:buChar char="•"/>
              <a:defRPr sz="1800" kern="1200">
                <a:solidFill>
                  <a:schemeClr val="tx1"/>
                </a:solidFill>
                <a:latin typeface="+mn-lt"/>
                <a:ea typeface="+mn-ea"/>
                <a:cs typeface="+mn-cs"/>
              </a:defRPr>
            </a:lvl1pPr>
            <a:lvl2pPr marL="720000" indent="-216000" algn="l" defTabSz="914400" rtl="0" eaLnBrk="1" latinLnBrk="0" hangingPunct="1">
              <a:lnSpc>
                <a:spcPct val="125000"/>
              </a:lnSpc>
              <a:spcBef>
                <a:spcPts val="0"/>
              </a:spcBef>
              <a:buFont typeface="Arial" pitchFamily="34" charset="0"/>
              <a:buChar char="–"/>
              <a:defRPr sz="1600" kern="1200">
                <a:solidFill>
                  <a:schemeClr val="tx1"/>
                </a:solidFill>
                <a:latin typeface="+mn-lt"/>
                <a:ea typeface="+mn-ea"/>
                <a:cs typeface="+mn-cs"/>
              </a:defRPr>
            </a:lvl2pPr>
            <a:lvl3pPr marL="1080000" indent="-216000" algn="l" defTabSz="914400" rtl="0" eaLnBrk="1" latinLnBrk="0" hangingPunct="1">
              <a:lnSpc>
                <a:spcPct val="125000"/>
              </a:lnSpc>
              <a:spcBef>
                <a:spcPts val="0"/>
              </a:spcBef>
              <a:buFont typeface="Arial" pitchFamily="34" charset="0"/>
              <a:buChar char="•"/>
              <a:defRPr sz="1400" kern="1200">
                <a:solidFill>
                  <a:schemeClr val="tx1"/>
                </a:solidFill>
                <a:latin typeface="+mn-lt"/>
                <a:ea typeface="+mn-ea"/>
                <a:cs typeface="+mn-cs"/>
              </a:defRPr>
            </a:lvl3pPr>
            <a:lvl4pPr marL="1440000" indent="-216000" algn="l" defTabSz="914400" rtl="0" eaLnBrk="1" latinLnBrk="0" hangingPunct="1">
              <a:lnSpc>
                <a:spcPct val="125000"/>
              </a:lnSpc>
              <a:spcBef>
                <a:spcPts val="0"/>
              </a:spcBef>
              <a:buFont typeface="Arial" pitchFamily="34" charset="0"/>
              <a:buChar char="–"/>
              <a:defRPr sz="1200" kern="1200">
                <a:solidFill>
                  <a:schemeClr val="tx1"/>
                </a:solidFill>
                <a:latin typeface="+mn-lt"/>
                <a:ea typeface="+mn-ea"/>
                <a:cs typeface="+mn-cs"/>
              </a:defRPr>
            </a:lvl4pPr>
            <a:lvl5pPr marL="1800000" indent="-216000" algn="l" defTabSz="914400" rtl="0" eaLnBrk="1" latinLnBrk="0" hangingPunct="1">
              <a:lnSpc>
                <a:spcPct val="125000"/>
              </a:lnSpc>
              <a:spcBef>
                <a:spcPts val="0"/>
              </a:spcBef>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09613" lvl="1" indent="-342900">
              <a:buClr>
                <a:srgbClr val="0063A7"/>
              </a:buClr>
              <a:buSzPct val="70000"/>
              <a:buFont typeface="Wingdings" charset="2"/>
              <a:buChar char=""/>
            </a:pPr>
            <a:r>
              <a:rPr lang="en-US" sz="1800" dirty="0">
                <a:solidFill>
                  <a:schemeClr val="accent2"/>
                </a:solidFill>
              </a:rPr>
              <a:t>S</a:t>
            </a:r>
            <a:r>
              <a:rPr lang="en-US" sz="1800" dirty="0" smtClean="0">
                <a:solidFill>
                  <a:schemeClr val="accent2"/>
                </a:solidFill>
              </a:rPr>
              <a:t>upports concept </a:t>
            </a:r>
            <a:r>
              <a:rPr lang="en-US" sz="1800" dirty="0">
                <a:solidFill>
                  <a:schemeClr val="accent2"/>
                </a:solidFill>
              </a:rPr>
              <a:t>p</a:t>
            </a:r>
            <a:r>
              <a:rPr lang="en-US" sz="1800" dirty="0" smtClean="0">
                <a:solidFill>
                  <a:schemeClr val="accent2"/>
                </a:solidFill>
              </a:rPr>
              <a:t>hase and product </a:t>
            </a:r>
            <a:r>
              <a:rPr lang="en-US" sz="1800" dirty="0">
                <a:solidFill>
                  <a:schemeClr val="accent2"/>
                </a:solidFill>
              </a:rPr>
              <a:t>d</a:t>
            </a:r>
            <a:r>
              <a:rPr lang="en-US" sz="1800" dirty="0" smtClean="0">
                <a:solidFill>
                  <a:schemeClr val="accent2"/>
                </a:solidFill>
              </a:rPr>
              <a:t>evelopment at </a:t>
            </a:r>
            <a:r>
              <a:rPr lang="en-US" sz="1800" b="1" dirty="0">
                <a:solidFill>
                  <a:schemeClr val="accent2"/>
                </a:solidFill>
              </a:rPr>
              <a:t>s</a:t>
            </a:r>
            <a:r>
              <a:rPr lang="en-US" sz="1800" b="1" dirty="0" smtClean="0">
                <a:solidFill>
                  <a:schemeClr val="accent2"/>
                </a:solidFill>
              </a:rPr>
              <a:t>ystem</a:t>
            </a:r>
            <a:r>
              <a:rPr lang="en-US" sz="1800" dirty="0" smtClean="0">
                <a:solidFill>
                  <a:schemeClr val="accent2"/>
                </a:solidFill>
              </a:rPr>
              <a:t>, </a:t>
            </a:r>
            <a:r>
              <a:rPr lang="en-US" sz="1800" b="1" dirty="0">
                <a:solidFill>
                  <a:schemeClr val="accent2"/>
                </a:solidFill>
              </a:rPr>
              <a:t>h</a:t>
            </a:r>
            <a:r>
              <a:rPr lang="en-US" sz="1800" b="1" dirty="0" smtClean="0">
                <a:solidFill>
                  <a:schemeClr val="accent2"/>
                </a:solidFill>
              </a:rPr>
              <a:t>ardware</a:t>
            </a:r>
            <a:r>
              <a:rPr lang="en-US" sz="1800" dirty="0" smtClean="0">
                <a:solidFill>
                  <a:schemeClr val="accent2"/>
                </a:solidFill>
              </a:rPr>
              <a:t> and </a:t>
            </a:r>
            <a:r>
              <a:rPr lang="en-US" sz="1800" b="1" dirty="0">
                <a:solidFill>
                  <a:schemeClr val="accent2"/>
                </a:solidFill>
              </a:rPr>
              <a:t>s</a:t>
            </a:r>
            <a:r>
              <a:rPr lang="en-US" sz="1800" b="1" dirty="0" smtClean="0">
                <a:solidFill>
                  <a:schemeClr val="accent2"/>
                </a:solidFill>
              </a:rPr>
              <a:t>oftware</a:t>
            </a:r>
            <a:r>
              <a:rPr lang="en-US" sz="1800" dirty="0" smtClean="0">
                <a:solidFill>
                  <a:schemeClr val="accent2"/>
                </a:solidFill>
              </a:rPr>
              <a:t> Level </a:t>
            </a:r>
          </a:p>
          <a:p>
            <a:pPr marL="709613" lvl="1" indent="-342900">
              <a:buClr>
                <a:srgbClr val="0063A7"/>
              </a:buClr>
              <a:buSzPct val="70000"/>
              <a:buFont typeface="Wingdings" charset="2"/>
              <a:buChar char=""/>
            </a:pPr>
            <a:r>
              <a:rPr lang="en-US" sz="1800" dirty="0">
                <a:solidFill>
                  <a:schemeClr val="accent2"/>
                </a:solidFill>
              </a:rPr>
              <a:t>E</a:t>
            </a:r>
            <a:r>
              <a:rPr lang="en-US" sz="1800" dirty="0" smtClean="0">
                <a:solidFill>
                  <a:schemeClr val="accent2"/>
                </a:solidFill>
              </a:rPr>
              <a:t>xplicates </a:t>
            </a:r>
            <a:r>
              <a:rPr lang="en-US" sz="1800" b="1" dirty="0">
                <a:solidFill>
                  <a:schemeClr val="accent2"/>
                </a:solidFill>
              </a:rPr>
              <a:t>a</a:t>
            </a:r>
            <a:r>
              <a:rPr lang="en-US" sz="1800" b="1" dirty="0" smtClean="0">
                <a:solidFill>
                  <a:schemeClr val="accent2"/>
                </a:solidFill>
              </a:rPr>
              <a:t>llocations</a:t>
            </a:r>
            <a:r>
              <a:rPr lang="en-US" sz="1800" dirty="0" smtClean="0">
                <a:solidFill>
                  <a:schemeClr val="accent2"/>
                </a:solidFill>
              </a:rPr>
              <a:t> and </a:t>
            </a:r>
            <a:r>
              <a:rPr lang="en-US" sz="1800" b="1" dirty="0">
                <a:solidFill>
                  <a:schemeClr val="accent2"/>
                </a:solidFill>
              </a:rPr>
              <a:t>r</a:t>
            </a:r>
            <a:r>
              <a:rPr lang="en-US" sz="1800" b="1" dirty="0" smtClean="0">
                <a:solidFill>
                  <a:schemeClr val="accent2"/>
                </a:solidFill>
              </a:rPr>
              <a:t>efinements</a:t>
            </a:r>
            <a:r>
              <a:rPr lang="en-US" sz="1800" dirty="0" smtClean="0">
                <a:solidFill>
                  <a:schemeClr val="accent2"/>
                </a:solidFill>
              </a:rPr>
              <a:t> between different abstractions</a:t>
            </a:r>
          </a:p>
          <a:p>
            <a:pPr marL="709613" lvl="1" indent="-342900">
              <a:buClr>
                <a:srgbClr val="0063A7"/>
              </a:buClr>
              <a:buSzPct val="70000"/>
              <a:buFont typeface="Wingdings" charset="2"/>
              <a:buChar char=""/>
            </a:pPr>
            <a:r>
              <a:rPr lang="en-US" sz="1800" dirty="0">
                <a:solidFill>
                  <a:schemeClr val="accent2"/>
                </a:solidFill>
              </a:rPr>
              <a:t>P</a:t>
            </a:r>
            <a:r>
              <a:rPr lang="en-US" sz="1800" dirty="0" smtClean="0">
                <a:solidFill>
                  <a:schemeClr val="accent2"/>
                </a:solidFill>
              </a:rPr>
              <a:t>rovides modular, hierarchic concept for </a:t>
            </a:r>
            <a:r>
              <a:rPr lang="en-US" sz="1800" b="1" dirty="0">
                <a:solidFill>
                  <a:schemeClr val="accent2"/>
                </a:solidFill>
              </a:rPr>
              <a:t>n</a:t>
            </a:r>
            <a:r>
              <a:rPr lang="en-US" sz="1800" b="1" dirty="0" smtClean="0">
                <a:solidFill>
                  <a:schemeClr val="accent2"/>
                </a:solidFill>
              </a:rPr>
              <a:t>etworks of components </a:t>
            </a:r>
            <a:endParaRPr lang="en-US" sz="1800" dirty="0" smtClean="0">
              <a:solidFill>
                <a:schemeClr val="accent2"/>
              </a:solidFill>
            </a:endParaRPr>
          </a:p>
          <a:p>
            <a:pPr marL="709613" lvl="1" indent="-342900">
              <a:buClr>
                <a:srgbClr val="0063A7"/>
              </a:buClr>
              <a:buSzPct val="70000"/>
              <a:buFont typeface="Wingdings" charset="2"/>
              <a:buChar char=""/>
            </a:pPr>
            <a:r>
              <a:rPr lang="en-US" sz="1800" dirty="0">
                <a:solidFill>
                  <a:schemeClr val="accent2"/>
                </a:solidFill>
              </a:rPr>
              <a:t>C</a:t>
            </a:r>
            <a:r>
              <a:rPr lang="en-US" sz="1800" dirty="0" smtClean="0">
                <a:solidFill>
                  <a:schemeClr val="accent2"/>
                </a:solidFill>
              </a:rPr>
              <a:t>an be </a:t>
            </a:r>
            <a:r>
              <a:rPr lang="en-US" sz="1800" b="1" dirty="0" smtClean="0">
                <a:solidFill>
                  <a:schemeClr val="accent2"/>
                </a:solidFill>
              </a:rPr>
              <a:t>simulated and formally verified</a:t>
            </a:r>
          </a:p>
          <a:p>
            <a:pPr marL="709613" lvl="1" indent="-342900">
              <a:buClr>
                <a:srgbClr val="0063A7"/>
              </a:buClr>
              <a:buSzPct val="70000"/>
              <a:buFont typeface="Wingdings" charset="2"/>
              <a:buChar char=""/>
            </a:pPr>
            <a:r>
              <a:rPr lang="en-US" sz="1800" dirty="0" smtClean="0">
                <a:solidFill>
                  <a:schemeClr val="accent2"/>
                </a:solidFill>
              </a:rPr>
              <a:t>Supports </a:t>
            </a:r>
            <a:r>
              <a:rPr lang="en-US" sz="1800" b="1" dirty="0">
                <a:solidFill>
                  <a:schemeClr val="accent2"/>
                </a:solidFill>
              </a:rPr>
              <a:t>a</a:t>
            </a:r>
            <a:r>
              <a:rPr lang="en-US" sz="1800" b="1" dirty="0" smtClean="0">
                <a:solidFill>
                  <a:schemeClr val="accent2"/>
                </a:solidFill>
              </a:rPr>
              <a:t>utomated </a:t>
            </a:r>
            <a:r>
              <a:rPr lang="en-US" sz="1800" b="1" dirty="0">
                <a:solidFill>
                  <a:schemeClr val="accent2"/>
                </a:solidFill>
              </a:rPr>
              <a:t>v</a:t>
            </a:r>
            <a:r>
              <a:rPr lang="en-US" sz="1800" b="1" dirty="0" smtClean="0">
                <a:solidFill>
                  <a:schemeClr val="accent2"/>
                </a:solidFill>
              </a:rPr>
              <a:t>erification</a:t>
            </a:r>
          </a:p>
          <a:p>
            <a:pPr marL="366713" lvl="1" indent="0">
              <a:buClr>
                <a:srgbClr val="0063A7"/>
              </a:buClr>
              <a:buSzPct val="70000"/>
              <a:buNone/>
            </a:pPr>
            <a:r>
              <a:rPr lang="en-US" sz="1800" b="1" dirty="0">
                <a:solidFill>
                  <a:schemeClr val="accent2"/>
                </a:solidFill>
              </a:rPr>
              <a:t> </a:t>
            </a:r>
            <a:r>
              <a:rPr lang="en-US" sz="1800" b="1" dirty="0" smtClean="0">
                <a:solidFill>
                  <a:schemeClr val="accent2"/>
                </a:solidFill>
              </a:rPr>
              <a:t>    </a:t>
            </a:r>
            <a:r>
              <a:rPr lang="en-US" sz="1800" dirty="0" smtClean="0">
                <a:solidFill>
                  <a:schemeClr val="accent2"/>
                </a:solidFill>
              </a:rPr>
              <a:t>(e.g., contracts)</a:t>
            </a:r>
          </a:p>
          <a:p>
            <a:pPr marL="709613" lvl="1" indent="-342900">
              <a:buClr>
                <a:srgbClr val="0063A7"/>
              </a:buClr>
              <a:buSzPct val="70000"/>
              <a:buFont typeface="Wingdings" charset="2"/>
              <a:buChar char=""/>
            </a:pPr>
            <a:r>
              <a:rPr lang="en-US" sz="1800" dirty="0" smtClean="0">
                <a:solidFill>
                  <a:schemeClr val="accent2"/>
                </a:solidFill>
              </a:rPr>
              <a:t>Supports </a:t>
            </a:r>
            <a:r>
              <a:rPr lang="en-US" sz="1800" b="1" dirty="0">
                <a:solidFill>
                  <a:schemeClr val="accent2"/>
                </a:solidFill>
              </a:rPr>
              <a:t>a</a:t>
            </a:r>
            <a:r>
              <a:rPr lang="en-US" sz="1800" b="1" dirty="0" smtClean="0">
                <a:solidFill>
                  <a:schemeClr val="accent2"/>
                </a:solidFill>
              </a:rPr>
              <a:t>utomated </a:t>
            </a:r>
            <a:r>
              <a:rPr lang="en-US" sz="1800" b="1" dirty="0">
                <a:solidFill>
                  <a:schemeClr val="accent2"/>
                </a:solidFill>
              </a:rPr>
              <a:t>g</a:t>
            </a:r>
            <a:r>
              <a:rPr lang="en-US" sz="1800" b="1" dirty="0" smtClean="0">
                <a:solidFill>
                  <a:schemeClr val="accent2"/>
                </a:solidFill>
              </a:rPr>
              <a:t>eneration</a:t>
            </a:r>
          </a:p>
          <a:p>
            <a:pPr marL="366713" lvl="1" indent="0">
              <a:buClr>
                <a:srgbClr val="0063A7"/>
              </a:buClr>
              <a:buSzPct val="70000"/>
              <a:buNone/>
            </a:pPr>
            <a:r>
              <a:rPr lang="en-US" sz="1800" b="1" dirty="0">
                <a:solidFill>
                  <a:schemeClr val="accent2"/>
                </a:solidFill>
              </a:rPr>
              <a:t> </a:t>
            </a:r>
            <a:r>
              <a:rPr lang="en-US" sz="1800" b="1" dirty="0" smtClean="0">
                <a:solidFill>
                  <a:schemeClr val="accent2"/>
                </a:solidFill>
              </a:rPr>
              <a:t>    </a:t>
            </a:r>
            <a:r>
              <a:rPr lang="en-US" sz="1800" dirty="0" smtClean="0">
                <a:solidFill>
                  <a:schemeClr val="accent2"/>
                </a:solidFill>
              </a:rPr>
              <a:t>(e.g., test cases, code, platform </a:t>
            </a:r>
          </a:p>
          <a:p>
            <a:pPr marL="366713" lvl="1" indent="0">
              <a:buClr>
                <a:srgbClr val="0063A7"/>
              </a:buClr>
              <a:buSzPct val="70000"/>
              <a:buNone/>
            </a:pPr>
            <a:r>
              <a:rPr lang="en-US" sz="1800" dirty="0">
                <a:solidFill>
                  <a:schemeClr val="accent2"/>
                </a:solidFill>
              </a:rPr>
              <a:t> </a:t>
            </a:r>
            <a:r>
              <a:rPr lang="en-US" sz="1800" dirty="0" smtClean="0">
                <a:solidFill>
                  <a:schemeClr val="accent2"/>
                </a:solidFill>
              </a:rPr>
              <a:t>    configurations, schedules)</a:t>
            </a:r>
          </a:p>
        </p:txBody>
      </p:sp>
      <p:pic>
        <p:nvPicPr>
          <p:cNvPr id="12" name="Inhaltsplatzhalter 3" descr="Bildschirmfoto 2011-08-30 um 12.26.01.png"/>
          <p:cNvPicPr>
            <a:picLocks noChangeAspect="1"/>
          </p:cNvPicPr>
          <p:nvPr/>
        </p:nvPicPr>
        <p:blipFill>
          <a:blip r:embed="rId4" cstate="print"/>
          <a:srcRect t="-4909" b="-4909"/>
          <a:stretch>
            <a:fillRect/>
          </a:stretch>
        </p:blipFill>
        <p:spPr bwMode="auto">
          <a:xfrm>
            <a:off x="5238625" y="1550147"/>
            <a:ext cx="2720975" cy="1828800"/>
          </a:xfrm>
          <a:prstGeom prst="rect">
            <a:avLst/>
          </a:prstGeom>
          <a:noFill/>
          <a:ln w="9525">
            <a:noFill/>
            <a:miter lim="800000"/>
            <a:headEnd/>
            <a:tailEnd/>
          </a:ln>
          <a:effectLst>
            <a:outerShdw blurRad="50800" dist="38100" dir="2700000">
              <a:srgbClr val="000000">
                <a:alpha val="43000"/>
              </a:srgbClr>
            </a:outerShdw>
          </a:effectLst>
        </p:spPr>
      </p:pic>
      <p:pic>
        <p:nvPicPr>
          <p:cNvPr id="13" name="Bild 21" descr="af3_logo.png"/>
          <p:cNvPicPr>
            <a:picLocks noChangeAspect="1"/>
          </p:cNvPicPr>
          <p:nvPr/>
        </p:nvPicPr>
        <p:blipFill>
          <a:blip r:embed="rId5" cstate="print"/>
          <a:srcRect/>
          <a:stretch>
            <a:fillRect/>
          </a:stretch>
        </p:blipFill>
        <p:spPr bwMode="auto">
          <a:xfrm>
            <a:off x="5238625" y="1702547"/>
            <a:ext cx="990600" cy="596900"/>
          </a:xfrm>
          <a:prstGeom prst="rect">
            <a:avLst/>
          </a:prstGeom>
          <a:noFill/>
          <a:ln w="9525">
            <a:noFill/>
            <a:miter lim="800000"/>
            <a:headEnd/>
            <a:tailEnd/>
          </a:ln>
          <a:effectLst>
            <a:outerShdw blurRad="50800" dist="38100" dir="2700000">
              <a:srgbClr val="000000">
                <a:alpha val="43000"/>
              </a:srgbClr>
            </a:outerShdw>
          </a:effectLst>
        </p:spPr>
      </p:pic>
      <p:sp>
        <p:nvSpPr>
          <p:cNvPr id="14" name="Rechteck 13"/>
          <p:cNvSpPr/>
          <p:nvPr/>
        </p:nvSpPr>
        <p:spPr>
          <a:xfrm>
            <a:off x="7143625" y="1397747"/>
            <a:ext cx="1600200" cy="60960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t>Logical Architecture</a:t>
            </a:r>
          </a:p>
        </p:txBody>
      </p:sp>
      <p:sp>
        <p:nvSpPr>
          <p:cNvPr id="15" name="Rechteck 14"/>
          <p:cNvSpPr/>
          <p:nvPr/>
        </p:nvSpPr>
        <p:spPr>
          <a:xfrm>
            <a:off x="7219825" y="3836147"/>
            <a:ext cx="1524000" cy="60960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a:t>Technical Architecture</a:t>
            </a:r>
          </a:p>
        </p:txBody>
      </p:sp>
      <p:pic>
        <p:nvPicPr>
          <p:cNvPr id="18" name="Bild 8" descr="DK_Danfoss_logo.png"/>
          <p:cNvPicPr>
            <a:picLocks noChangeAspect="1"/>
          </p:cNvPicPr>
          <p:nvPr/>
        </p:nvPicPr>
        <p:blipFill>
          <a:blip r:embed="rId6" cstate="print"/>
          <a:srcRect/>
          <a:stretch>
            <a:fillRect/>
          </a:stretch>
        </p:blipFill>
        <p:spPr bwMode="auto">
          <a:xfrm>
            <a:off x="5467225" y="5817347"/>
            <a:ext cx="838200" cy="344488"/>
          </a:xfrm>
          <a:prstGeom prst="rect">
            <a:avLst/>
          </a:prstGeom>
          <a:solidFill>
            <a:schemeClr val="bg1"/>
          </a:solidFill>
          <a:ln w="9525">
            <a:noFill/>
            <a:miter lim="800000"/>
            <a:headEnd/>
            <a:tailEnd/>
          </a:ln>
          <a:effectLst>
            <a:outerShdw blurRad="50800" dist="38100" dir="2700000">
              <a:srgbClr val="000000">
                <a:alpha val="43000"/>
              </a:srgbClr>
            </a:outerShdw>
          </a:effectLst>
        </p:spPr>
      </p:pic>
      <p:pic>
        <p:nvPicPr>
          <p:cNvPr id="19" name="Bild 18" descr="Bildschirmfoto 2013-04-08 um 13.29.07.png"/>
          <p:cNvPicPr>
            <a:picLocks noChangeAspect="1"/>
          </p:cNvPicPr>
          <p:nvPr/>
        </p:nvPicPr>
        <p:blipFill>
          <a:blip r:embed="rId7" cstate="print"/>
          <a:stretch>
            <a:fillRect/>
          </a:stretch>
        </p:blipFill>
        <p:spPr>
          <a:xfrm>
            <a:off x="4857625" y="4556720"/>
            <a:ext cx="3917950" cy="1752600"/>
          </a:xfrm>
          <a:prstGeom prst="rect">
            <a:avLst/>
          </a:prstGeom>
          <a:effectLst>
            <a:outerShdw blurRad="50800" dist="38100" dir="2700000">
              <a:srgbClr val="000000">
                <a:alpha val="43000"/>
              </a:srgbClr>
            </a:outerShdw>
          </a:effectLst>
        </p:spPr>
      </p:pic>
      <p:sp>
        <p:nvSpPr>
          <p:cNvPr id="20" name="Rechteck 19"/>
          <p:cNvSpPr/>
          <p:nvPr/>
        </p:nvSpPr>
        <p:spPr>
          <a:xfrm>
            <a:off x="7143625" y="330947"/>
            <a:ext cx="1600200" cy="60960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400" b="1" dirty="0" smtClean="0"/>
              <a:t>Requirements</a:t>
            </a:r>
            <a:endParaRPr lang="en-US" sz="1400" b="1" dirty="0"/>
          </a:p>
        </p:txBody>
      </p:sp>
      <p:sp>
        <p:nvSpPr>
          <p:cNvPr id="21" name="Pfeil nach unten 20"/>
          <p:cNvSpPr/>
          <p:nvPr/>
        </p:nvSpPr>
        <p:spPr>
          <a:xfrm>
            <a:off x="7829425" y="940548"/>
            <a:ext cx="198959" cy="470474"/>
          </a:xfrm>
          <a:prstGeom prst="downArrow">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2" name="Title 1"/>
          <p:cNvSpPr>
            <a:spLocks noGrp="1"/>
          </p:cNvSpPr>
          <p:nvPr>
            <p:ph type="title"/>
          </p:nvPr>
        </p:nvSpPr>
        <p:spPr>
          <a:xfrm>
            <a:off x="540000" y="540000"/>
            <a:ext cx="8064000" cy="360000"/>
          </a:xfrm>
        </p:spPr>
        <p:txBody>
          <a:bodyPr/>
          <a:lstStyle/>
          <a:p>
            <a:r>
              <a:rPr lang="de-DE" dirty="0" smtClean="0"/>
              <a:t>Model-</a:t>
            </a:r>
            <a:r>
              <a:rPr lang="de-DE" dirty="0" err="1" smtClean="0"/>
              <a:t>based</a:t>
            </a:r>
            <a:r>
              <a:rPr lang="de-DE" dirty="0" smtClean="0"/>
              <a:t> Development</a:t>
            </a:r>
            <a:endParaRPr lang="en-US" dirty="0"/>
          </a:p>
        </p:txBody>
      </p:sp>
      <p:sp>
        <p:nvSpPr>
          <p:cNvPr id="2" name="Textplatzhalter 1"/>
          <p:cNvSpPr>
            <a:spLocks noGrp="1"/>
          </p:cNvSpPr>
          <p:nvPr>
            <p:ph type="body" sz="quarter" idx="13"/>
          </p:nvPr>
        </p:nvSpPr>
        <p:spPr>
          <a:xfrm>
            <a:off x="540000" y="980768"/>
            <a:ext cx="8064000" cy="360000"/>
          </a:xfrm>
        </p:spPr>
        <p:txBody>
          <a:bodyPr/>
          <a:lstStyle/>
          <a:p>
            <a:r>
              <a:rPr lang="de-DE" dirty="0" smtClean="0"/>
              <a:t>AF3 Framework</a:t>
            </a:r>
            <a:endParaRPr lang="de-DE" dirty="0"/>
          </a:p>
        </p:txBody>
      </p:sp>
      <p:sp>
        <p:nvSpPr>
          <p:cNvPr id="23" name="Pfeil nach unten 15"/>
          <p:cNvSpPr/>
          <p:nvPr/>
        </p:nvSpPr>
        <p:spPr>
          <a:xfrm>
            <a:off x="7448425" y="2007346"/>
            <a:ext cx="228600" cy="1820573"/>
          </a:xfrm>
          <a:prstGeom prst="downArrow">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4" name="Rechteck 16"/>
          <p:cNvSpPr/>
          <p:nvPr/>
        </p:nvSpPr>
        <p:spPr>
          <a:xfrm>
            <a:off x="7219825" y="2921747"/>
            <a:ext cx="1524000" cy="457200"/>
          </a:xfrm>
          <a:prstGeom prst="rect">
            <a:avLst/>
          </a:prstGeom>
          <a:solidFill>
            <a:srgbClr val="1F497D"/>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200" b="1" dirty="0"/>
              <a:t>Deployment</a:t>
            </a:r>
            <a:endParaRPr lang="en-US" sz="1400" b="1" dirty="0"/>
          </a:p>
        </p:txBody>
      </p:sp>
      <p:sp>
        <p:nvSpPr>
          <p:cNvPr id="27" name="Date Placeholder 4"/>
          <p:cNvSpPr>
            <a:spLocks noGrp="1"/>
          </p:cNvSpPr>
          <p:nvPr>
            <p:ph type="dt" sz="half" idx="14"/>
          </p:nvPr>
        </p:nvSpPr>
        <p:spPr>
          <a:xfrm>
            <a:off x="5821363" y="6408738"/>
            <a:ext cx="1619250" cy="179387"/>
          </a:xfrm>
        </p:spPr>
        <p:txBody>
          <a:bodyPr/>
          <a:lstStyle/>
          <a:p>
            <a:pPr>
              <a:defRPr/>
            </a:pPr>
            <a:r>
              <a:rPr lang="en-US" smtClean="0"/>
              <a:t>San Francisco, 18.07.2015</a:t>
            </a:r>
            <a:endParaRPr lang="en-US" dirty="0" smtClean="0"/>
          </a:p>
        </p:txBody>
      </p:sp>
      <p:sp>
        <p:nvSpPr>
          <p:cNvPr id="28"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377566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48720"/>
            <a:ext cx="8064000" cy="360000"/>
          </a:xfrm>
        </p:spPr>
        <p:txBody>
          <a:bodyPr/>
          <a:lstStyle/>
          <a:p>
            <a:r>
              <a:rPr lang="de-DE" dirty="0" smtClean="0"/>
              <a:t>GSN-</a:t>
            </a:r>
            <a:r>
              <a:rPr lang="de-DE" dirty="0" err="1" smtClean="0"/>
              <a:t>based</a:t>
            </a:r>
            <a:r>
              <a:rPr lang="de-DE" dirty="0" smtClean="0"/>
              <a:t> Assurance Cases in AF3</a:t>
            </a:r>
            <a:endParaRPr lang="en-US" dirty="0"/>
          </a:p>
        </p:txBody>
      </p:sp>
      <p:sp>
        <p:nvSpPr>
          <p:cNvPr id="4" name="Text Placeholder 3"/>
          <p:cNvSpPr>
            <a:spLocks noGrp="1"/>
          </p:cNvSpPr>
          <p:nvPr>
            <p:ph type="body" sz="quarter" idx="13"/>
          </p:nvPr>
        </p:nvSpPr>
        <p:spPr>
          <a:xfrm>
            <a:off x="540000" y="980768"/>
            <a:ext cx="8064000" cy="360000"/>
          </a:xfrm>
        </p:spPr>
        <p:txBody>
          <a:bodyPr/>
          <a:lstStyle/>
          <a:p>
            <a:r>
              <a:rPr lang="en-US" dirty="0" smtClean="0"/>
              <a:t>The </a:t>
            </a:r>
            <a:r>
              <a:rPr lang="en-US" dirty="0"/>
              <a:t>A</a:t>
            </a:r>
            <a:r>
              <a:rPr lang="en-US" dirty="0" smtClean="0"/>
              <a:t>rgument </a:t>
            </a:r>
            <a:r>
              <a:rPr lang="en-US" dirty="0"/>
              <a:t>S</a:t>
            </a:r>
            <a:r>
              <a:rPr lang="en-US" dirty="0" smtClean="0"/>
              <a:t>tructure View</a:t>
            </a:r>
            <a:endParaRPr lang="en-US"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7</a:t>
            </a:fld>
            <a:endParaRPr lang="de-DE"/>
          </a:p>
        </p:txBody>
      </p:sp>
      <p:pic>
        <p:nvPicPr>
          <p:cNvPr id="2050" name="Picture 2" descr="C:\Users\carmen\Desktop\Work\Konferenz Vortrag\safety_arg_AF3.png"/>
          <p:cNvPicPr>
            <a:picLocks noChangeAspect="1" noChangeArrowheads="1"/>
          </p:cNvPicPr>
          <p:nvPr/>
        </p:nvPicPr>
        <p:blipFill>
          <a:blip r:embed="rId2" cstate="print"/>
          <a:srcRect/>
          <a:stretch>
            <a:fillRect/>
          </a:stretch>
        </p:blipFill>
        <p:spPr bwMode="auto">
          <a:xfrm>
            <a:off x="395536" y="1772816"/>
            <a:ext cx="8411574" cy="4149105"/>
          </a:xfrm>
          <a:prstGeom prst="rect">
            <a:avLst/>
          </a:prstGeom>
          <a:noFill/>
        </p:spPr>
      </p:pic>
      <p:sp>
        <p:nvSpPr>
          <p:cNvPr id="11" name="Rounded Rectangular Callout 10"/>
          <p:cNvSpPr/>
          <p:nvPr/>
        </p:nvSpPr>
        <p:spPr>
          <a:xfrm>
            <a:off x="7164288" y="2924944"/>
            <a:ext cx="1800200" cy="432048"/>
          </a:xfrm>
          <a:prstGeom prst="wedgeRoundRectCallout">
            <a:avLst>
              <a:gd name="adj1" fmla="val 8117"/>
              <a:gd name="adj2" fmla="val 166218"/>
              <a:gd name="adj3" fmla="val 1666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GSN model elements</a:t>
            </a:r>
            <a:endParaRPr lang="en-US" sz="1200" b="1" dirty="0"/>
          </a:p>
        </p:txBody>
      </p:sp>
      <p:sp>
        <p:nvSpPr>
          <p:cNvPr id="9" name="Date Placeholder 4"/>
          <p:cNvSpPr>
            <a:spLocks noGrp="1"/>
          </p:cNvSpPr>
          <p:nvPr>
            <p:ph type="dt" sz="half" idx="14"/>
          </p:nvPr>
        </p:nvSpPr>
        <p:spPr>
          <a:xfrm>
            <a:off x="5821363" y="6408738"/>
            <a:ext cx="1619250" cy="179387"/>
          </a:xfrm>
        </p:spPr>
        <p:txBody>
          <a:bodyPr/>
          <a:lstStyle/>
          <a:p>
            <a:pPr>
              <a:defRPr/>
            </a:pPr>
            <a:r>
              <a:rPr lang="en-US" smtClean="0"/>
              <a:t>San Francisco, 18.07.2015</a:t>
            </a:r>
            <a:endParaRPr lang="en-US" dirty="0" smtClean="0"/>
          </a:p>
        </p:txBody>
      </p:sp>
      <p:sp>
        <p:nvSpPr>
          <p:cNvPr id="10"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Tree>
    <p:extLst>
      <p:ext uri="{BB962C8B-B14F-4D97-AF65-F5344CB8AC3E}">
        <p14:creationId xmlns:p14="http://schemas.microsoft.com/office/powerpoint/2010/main" val="65012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6672"/>
            <a:ext cx="8064000" cy="360000"/>
          </a:xfrm>
        </p:spPr>
        <p:txBody>
          <a:bodyPr/>
          <a:lstStyle/>
          <a:p>
            <a:r>
              <a:rPr lang="de-DE" dirty="0"/>
              <a:t>M</a:t>
            </a:r>
            <a:r>
              <a:rPr lang="de-DE" dirty="0" smtClean="0"/>
              <a:t>odular Assurance Case Patterns</a:t>
            </a:r>
            <a:endParaRPr lang="en-US" dirty="0"/>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8</a:t>
            </a:fld>
            <a:endParaRPr lang="de-DE"/>
          </a:p>
        </p:txBody>
      </p:sp>
      <p:pic>
        <p:nvPicPr>
          <p:cNvPr id="1026" name="Picture 2" descr="C:\Users\carmen\Desktop\Work\Konferenz Vortrag\safety_case_AF3.png"/>
          <p:cNvPicPr>
            <a:picLocks noChangeAspect="1" noChangeArrowheads="1"/>
          </p:cNvPicPr>
          <p:nvPr/>
        </p:nvPicPr>
        <p:blipFill>
          <a:blip r:embed="rId2" cstate="print"/>
          <a:srcRect/>
          <a:stretch>
            <a:fillRect/>
          </a:stretch>
        </p:blipFill>
        <p:spPr bwMode="auto">
          <a:xfrm>
            <a:off x="1835696" y="1473862"/>
            <a:ext cx="5193653" cy="3179274"/>
          </a:xfrm>
          <a:prstGeom prst="rect">
            <a:avLst/>
          </a:prstGeom>
          <a:noFill/>
        </p:spPr>
      </p:pic>
      <p:sp>
        <p:nvSpPr>
          <p:cNvPr id="14" name="Rounded Rectangular Callout 13"/>
          <p:cNvSpPr/>
          <p:nvPr/>
        </p:nvSpPr>
        <p:spPr>
          <a:xfrm>
            <a:off x="6071644" y="980688"/>
            <a:ext cx="1524692" cy="720120"/>
          </a:xfrm>
          <a:prstGeom prst="wedgeRoundRectCallout">
            <a:avLst>
              <a:gd name="adj1" fmla="val -51185"/>
              <a:gd name="adj2" fmla="val 87512"/>
              <a:gd name="adj3" fmla="val 16667"/>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Library </a:t>
            </a:r>
            <a:r>
              <a:rPr lang="de-DE" sz="1200" b="1" dirty="0" err="1" smtClean="0"/>
              <a:t>of</a:t>
            </a:r>
            <a:r>
              <a:rPr lang="de-DE" sz="1200" b="1" dirty="0" smtClean="0"/>
              <a:t> Assurance </a:t>
            </a:r>
            <a:r>
              <a:rPr lang="de-DE" sz="1200" b="1" dirty="0" err="1" smtClean="0"/>
              <a:t>case</a:t>
            </a:r>
            <a:r>
              <a:rPr lang="de-DE" sz="1200" b="1" dirty="0" smtClean="0"/>
              <a:t> </a:t>
            </a:r>
            <a:r>
              <a:rPr lang="de-DE" sz="1200" b="1" dirty="0" err="1" smtClean="0"/>
              <a:t>patterns</a:t>
            </a:r>
            <a:endParaRPr lang="de-DE" sz="1200" b="1" dirty="0"/>
          </a:p>
        </p:txBody>
      </p:sp>
      <p:sp>
        <p:nvSpPr>
          <p:cNvPr id="11" name="Date Placeholder 4"/>
          <p:cNvSpPr>
            <a:spLocks noGrp="1"/>
          </p:cNvSpPr>
          <p:nvPr>
            <p:ph type="dt" sz="half" idx="14"/>
          </p:nvPr>
        </p:nvSpPr>
        <p:spPr>
          <a:xfrm>
            <a:off x="5821363" y="6408738"/>
            <a:ext cx="1619250" cy="179387"/>
          </a:xfrm>
        </p:spPr>
        <p:txBody>
          <a:bodyPr/>
          <a:lstStyle/>
          <a:p>
            <a:pPr>
              <a:defRPr/>
            </a:pPr>
            <a:r>
              <a:rPr lang="en-US" smtClean="0"/>
              <a:t>San Francisco, 18.07.2015</a:t>
            </a:r>
            <a:endParaRPr lang="en-US" dirty="0" smtClean="0"/>
          </a:p>
        </p:txBody>
      </p:sp>
      <p:sp>
        <p:nvSpPr>
          <p:cNvPr id="12" name="Footer Placeholder 5"/>
          <p:cNvSpPr>
            <a:spLocks noGrp="1"/>
          </p:cNvSpPr>
          <p:nvPr>
            <p:ph type="ftr" sz="quarter" idx="15"/>
          </p:nvPr>
        </p:nvSpPr>
        <p:spPr>
          <a:xfrm>
            <a:off x="900113" y="6408738"/>
            <a:ext cx="4895850" cy="179387"/>
          </a:xfrm>
        </p:spPr>
        <p:txBody>
          <a:bodyPr/>
          <a:lstStyle/>
          <a:p>
            <a:r>
              <a:rPr lang="de-DE" smtClean="0">
                <a:latin typeface="Arial" pitchFamily="34" charset="0"/>
                <a:ea typeface="ＭＳ Ｐゴシック" pitchFamily="34" charset="-128"/>
              </a:rPr>
              <a:t>Towards meaningful assurance cases © Harald Ruess</a:t>
            </a:r>
            <a:endParaRPr lang="de-DE" dirty="0" smtClean="0">
              <a:latin typeface="Arial" pitchFamily="34" charset="0"/>
              <a:ea typeface="ＭＳ Ｐゴシック" pitchFamily="34" charset="-128"/>
            </a:endParaRPr>
          </a:p>
        </p:txBody>
      </p:sp>
      <p:sp>
        <p:nvSpPr>
          <p:cNvPr id="17" name="Content Placeholder 2"/>
          <p:cNvSpPr>
            <a:spLocks noGrp="1"/>
          </p:cNvSpPr>
          <p:nvPr>
            <p:ph idx="1"/>
          </p:nvPr>
        </p:nvSpPr>
        <p:spPr>
          <a:xfrm>
            <a:off x="540000" y="4797152"/>
            <a:ext cx="8352480" cy="1502941"/>
          </a:xfrm>
        </p:spPr>
        <p:txBody>
          <a:bodyPr/>
          <a:lstStyle/>
          <a:p>
            <a:pPr>
              <a:buFont typeface="Wingdings" panose="05000000000000000000" pitchFamily="2" charset="2"/>
              <a:buChar char="§"/>
            </a:pPr>
            <a:r>
              <a:rPr lang="de-DE" sz="2000" dirty="0" smtClean="0"/>
              <a:t>Pattern </a:t>
            </a:r>
            <a:r>
              <a:rPr lang="de-DE" sz="2000" dirty="0" err="1"/>
              <a:t>instantiation</a:t>
            </a:r>
            <a:r>
              <a:rPr lang="de-DE" sz="2000" dirty="0"/>
              <a:t> </a:t>
            </a:r>
            <a:r>
              <a:rPr lang="de-DE" sz="2000" dirty="0" err="1"/>
              <a:t>provides</a:t>
            </a:r>
            <a:r>
              <a:rPr lang="de-DE" sz="2000" dirty="0"/>
              <a:t> </a:t>
            </a:r>
            <a:r>
              <a:rPr lang="de-DE" sz="2000" dirty="0" err="1"/>
              <a:t>references</a:t>
            </a:r>
            <a:r>
              <a:rPr lang="de-DE" sz="2000" dirty="0"/>
              <a:t> in </a:t>
            </a:r>
            <a:r>
              <a:rPr lang="de-DE" sz="2000" dirty="0" err="1"/>
              <a:t>assurance</a:t>
            </a:r>
            <a:r>
              <a:rPr lang="de-DE" sz="2000" dirty="0"/>
              <a:t> </a:t>
            </a:r>
            <a:r>
              <a:rPr lang="de-DE" sz="2000" dirty="0" err="1"/>
              <a:t>cases</a:t>
            </a:r>
            <a:r>
              <a:rPr lang="de-DE" sz="2000" dirty="0"/>
              <a:t> </a:t>
            </a:r>
            <a:r>
              <a:rPr lang="de-DE" sz="2000" dirty="0" err="1"/>
              <a:t>to</a:t>
            </a:r>
            <a:r>
              <a:rPr lang="de-DE" sz="2000" dirty="0"/>
              <a:t> </a:t>
            </a:r>
            <a:r>
              <a:rPr lang="de-DE" sz="2000" dirty="0" err="1"/>
              <a:t>corresponding</a:t>
            </a:r>
            <a:r>
              <a:rPr lang="de-DE" sz="2000" dirty="0"/>
              <a:t> </a:t>
            </a:r>
            <a:r>
              <a:rPr lang="de-DE" sz="2000" dirty="0" err="1"/>
              <a:t>system</a:t>
            </a:r>
            <a:r>
              <a:rPr lang="de-DE" sz="2000" dirty="0"/>
              <a:t> </a:t>
            </a:r>
            <a:r>
              <a:rPr lang="de-DE" sz="2000" dirty="0" err="1" smtClean="0"/>
              <a:t>artefacts</a:t>
            </a:r>
            <a:endParaRPr lang="en-US" sz="2000" dirty="0" smtClean="0"/>
          </a:p>
          <a:p>
            <a:pPr>
              <a:buFont typeface="Wingdings" panose="05000000000000000000" pitchFamily="2" charset="2"/>
              <a:buChar char="§"/>
            </a:pPr>
            <a:r>
              <a:rPr lang="en-US" sz="2000" dirty="0" smtClean="0"/>
              <a:t>… as the basis for integrated views for the design  of a system and the argumentation about its functional safety </a:t>
            </a:r>
            <a:endParaRPr lang="en-US" sz="2000" dirty="0"/>
          </a:p>
          <a:p>
            <a:pPr>
              <a:buNone/>
            </a:pPr>
            <a:endParaRPr lang="en-US" sz="2000" dirty="0"/>
          </a:p>
        </p:txBody>
      </p:sp>
    </p:spTree>
    <p:extLst>
      <p:ext uri="{BB962C8B-B14F-4D97-AF65-F5344CB8AC3E}">
        <p14:creationId xmlns:p14="http://schemas.microsoft.com/office/powerpoint/2010/main" val="167050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928992" cy="505431"/>
          </a:xfrm>
        </p:spPr>
        <p:txBody>
          <a:bodyPr/>
          <a:lstStyle/>
          <a:p>
            <a:r>
              <a:rPr lang="de-DE" dirty="0" smtClean="0"/>
              <a:t>Integrated Development </a:t>
            </a:r>
            <a:r>
              <a:rPr lang="de-DE" dirty="0" err="1" smtClean="0"/>
              <a:t>of</a:t>
            </a:r>
            <a:r>
              <a:rPr lang="de-DE" dirty="0" smtClean="0"/>
              <a:t> System </a:t>
            </a:r>
            <a:r>
              <a:rPr lang="de-DE" dirty="0" err="1" smtClean="0"/>
              <a:t>and</a:t>
            </a:r>
            <a:r>
              <a:rPr lang="de-DE" dirty="0" smtClean="0"/>
              <a:t> Assurance Case</a:t>
            </a:r>
            <a:endParaRPr lang="en-US" dirty="0"/>
          </a:p>
        </p:txBody>
      </p:sp>
      <p:sp>
        <p:nvSpPr>
          <p:cNvPr id="5" name="Date Placeholder 4"/>
          <p:cNvSpPr>
            <a:spLocks noGrp="1"/>
          </p:cNvSpPr>
          <p:nvPr>
            <p:ph type="dt" sz="half" idx="14"/>
          </p:nvPr>
        </p:nvSpPr>
        <p:spPr/>
        <p:txBody>
          <a:bodyPr/>
          <a:lstStyle/>
          <a:p>
            <a:pPr>
              <a:defRPr/>
            </a:pPr>
            <a:r>
              <a:rPr lang="en-US" smtClean="0"/>
              <a:t>San Francisco, 18.07.2015</a:t>
            </a:r>
            <a:endParaRPr lang="en-US" dirty="0" smtClean="0"/>
          </a:p>
        </p:txBody>
      </p:sp>
      <p:sp>
        <p:nvSpPr>
          <p:cNvPr id="6" name="Footer Placeholder 5"/>
          <p:cNvSpPr>
            <a:spLocks noGrp="1"/>
          </p:cNvSpPr>
          <p:nvPr>
            <p:ph type="ftr" sz="quarter" idx="15"/>
          </p:nvPr>
        </p:nvSpPr>
        <p:spPr/>
        <p:txBody>
          <a:bodyPr/>
          <a:lstStyle/>
          <a:p>
            <a:r>
              <a:rPr lang="de-DE" dirty="0" err="1" smtClean="0">
                <a:latin typeface="Arial" pitchFamily="34" charset="0"/>
                <a:ea typeface="ＭＳ Ｐゴシック" pitchFamily="34" charset="-128"/>
              </a:rPr>
              <a:t>Towards</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meaningful</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assurance</a:t>
            </a:r>
            <a:r>
              <a:rPr lang="de-DE" dirty="0" smtClean="0">
                <a:latin typeface="Arial" pitchFamily="34" charset="0"/>
                <a:ea typeface="ＭＳ Ｐゴシック" pitchFamily="34" charset="-128"/>
              </a:rPr>
              <a:t> </a:t>
            </a:r>
            <a:r>
              <a:rPr lang="de-DE" dirty="0" err="1" smtClean="0">
                <a:latin typeface="Arial" pitchFamily="34" charset="0"/>
                <a:ea typeface="ＭＳ Ｐゴシック" pitchFamily="34" charset="-128"/>
              </a:rPr>
              <a:t>cases</a:t>
            </a:r>
            <a:r>
              <a:rPr lang="de-DE" dirty="0" smtClean="0">
                <a:latin typeface="Arial" pitchFamily="34" charset="0"/>
                <a:ea typeface="ＭＳ Ｐゴシック" pitchFamily="34" charset="-128"/>
              </a:rPr>
              <a:t> © Harald </a:t>
            </a:r>
            <a:r>
              <a:rPr lang="de-DE" dirty="0" err="1" smtClean="0">
                <a:latin typeface="Arial" pitchFamily="34" charset="0"/>
                <a:ea typeface="ＭＳ Ｐゴシック" pitchFamily="34" charset="-128"/>
              </a:rPr>
              <a:t>Ruess</a:t>
            </a:r>
            <a:endParaRPr lang="de-DE" dirty="0" smtClean="0">
              <a:latin typeface="Arial" pitchFamily="34" charset="0"/>
              <a:ea typeface="ＭＳ Ｐゴシック" pitchFamily="34" charset="-128"/>
            </a:endParaRPr>
          </a:p>
        </p:txBody>
      </p:sp>
      <p:sp>
        <p:nvSpPr>
          <p:cNvPr id="7" name="Slide Number Placeholder 6"/>
          <p:cNvSpPr>
            <a:spLocks noGrp="1"/>
          </p:cNvSpPr>
          <p:nvPr>
            <p:ph type="sldNum" sz="quarter" idx="16"/>
          </p:nvPr>
        </p:nvSpPr>
        <p:spPr/>
        <p:txBody>
          <a:bodyPr/>
          <a:lstStyle/>
          <a:p>
            <a:pPr>
              <a:defRPr/>
            </a:pPr>
            <a:fld id="{F30B9182-B7F4-45BD-BD74-72F4C07CFD2E}" type="slidenum">
              <a:rPr lang="de-DE" smtClean="0"/>
              <a:pPr>
                <a:defRPr/>
              </a:pPr>
              <a:t>9</a:t>
            </a:fld>
            <a:endParaRPr lang="de-DE"/>
          </a:p>
        </p:txBody>
      </p:sp>
      <p:sp>
        <p:nvSpPr>
          <p:cNvPr id="43" name="Textfeld 20"/>
          <p:cNvSpPr txBox="1"/>
          <p:nvPr/>
        </p:nvSpPr>
        <p:spPr>
          <a:xfrm>
            <a:off x="588540" y="5567400"/>
            <a:ext cx="2477858" cy="369332"/>
          </a:xfrm>
          <a:prstGeom prst="rect">
            <a:avLst/>
          </a:prstGeom>
          <a:noFill/>
        </p:spPr>
        <p:txBody>
          <a:bodyPr wrap="none" rtlCol="0">
            <a:spAutoFit/>
          </a:bodyPr>
          <a:lstStyle/>
          <a:p>
            <a:pPr defTabSz="457200" fontAlgn="auto">
              <a:spcBef>
                <a:spcPts val="0"/>
              </a:spcBef>
              <a:spcAft>
                <a:spcPts val="0"/>
              </a:spcAft>
            </a:pPr>
            <a:r>
              <a:rPr lang="de-DE" b="1" dirty="0" smtClean="0">
                <a:solidFill>
                  <a:prstClr val="black"/>
                </a:solidFill>
                <a:latin typeface="Calibri"/>
                <a:ea typeface="+mn-ea"/>
              </a:rPr>
              <a:t>System Design </a:t>
            </a:r>
            <a:r>
              <a:rPr lang="de-DE" b="1" dirty="0" err="1" smtClean="0">
                <a:solidFill>
                  <a:prstClr val="black"/>
                </a:solidFill>
                <a:latin typeface="Calibri"/>
                <a:ea typeface="+mn-ea"/>
              </a:rPr>
              <a:t>Artefacts</a:t>
            </a:r>
            <a:endParaRPr lang="de-DE" b="1" dirty="0">
              <a:solidFill>
                <a:prstClr val="black"/>
              </a:solidFill>
              <a:latin typeface="Calibri"/>
              <a:ea typeface="+mn-ea"/>
            </a:endParaRPr>
          </a:p>
        </p:txBody>
      </p:sp>
      <p:pic>
        <p:nvPicPr>
          <p:cNvPr id="50" name="Bild 1" descr="Bildschirmfoto 2015-01-13 um 12.57.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0993" y="1052736"/>
            <a:ext cx="4117511" cy="4015046"/>
          </a:xfrm>
          <a:prstGeom prst="rect">
            <a:avLst/>
          </a:prstGeom>
          <a:effectLst>
            <a:outerShdw blurRad="50800" dist="50800" dir="5400000" sx="1000" sy="1000" algn="ctr" rotWithShape="0">
              <a:srgbClr val="000000"/>
            </a:outerShdw>
            <a:reflection endPos="0" dist="50800" dir="5400000" sy="-100000" algn="bl" rotWithShape="0"/>
          </a:effectLst>
        </p:spPr>
      </p:pic>
      <p:pic>
        <p:nvPicPr>
          <p:cNvPr id="33" name="Bild 64" descr="Screen Shot 2014-01-27 at 17.12.32.png"/>
          <p:cNvPicPr>
            <a:picLocks noChangeAspect="1"/>
          </p:cNvPicPr>
          <p:nvPr/>
        </p:nvPicPr>
        <p:blipFill>
          <a:blip r:embed="rId4"/>
          <a:srcRect/>
          <a:stretch>
            <a:fillRect/>
          </a:stretch>
        </p:blipFill>
        <p:spPr bwMode="auto">
          <a:xfrm>
            <a:off x="113712" y="4421379"/>
            <a:ext cx="1658657" cy="1051777"/>
          </a:xfrm>
          <a:prstGeom prst="rect">
            <a:avLst/>
          </a:prstGeom>
          <a:noFill/>
          <a:ln w="9525">
            <a:noFill/>
            <a:miter lim="800000"/>
            <a:headEnd/>
            <a:tailEnd/>
          </a:ln>
          <a:effectLst>
            <a:outerShdw blurRad="50800" dist="38100" dir="2700000">
              <a:srgbClr val="000000">
                <a:alpha val="43000"/>
              </a:srgbClr>
            </a:outerShdw>
          </a:effectLst>
        </p:spPr>
      </p:pic>
      <p:pic>
        <p:nvPicPr>
          <p:cNvPr id="34" name="Bild 4" descr="Bildschirmfoto 2010-06-04 um 12.17.09.png"/>
          <p:cNvPicPr>
            <a:picLocks noChangeAspect="1"/>
          </p:cNvPicPr>
          <p:nvPr/>
        </p:nvPicPr>
        <p:blipFill>
          <a:blip r:embed="rId5"/>
          <a:srcRect/>
          <a:stretch>
            <a:fillRect/>
          </a:stretch>
        </p:blipFill>
        <p:spPr bwMode="auto">
          <a:xfrm>
            <a:off x="90997" y="3148607"/>
            <a:ext cx="1301601" cy="738531"/>
          </a:xfrm>
          <a:prstGeom prst="rect">
            <a:avLst/>
          </a:prstGeom>
          <a:noFill/>
          <a:ln w="9525">
            <a:noFill/>
            <a:miter lim="800000"/>
            <a:headEnd/>
            <a:tailEnd/>
          </a:ln>
          <a:effectLst>
            <a:outerShdw blurRad="50800" dist="38100" dir="2700000">
              <a:srgbClr val="000000">
                <a:alpha val="43000"/>
              </a:srgbClr>
            </a:outerShdw>
          </a:effectLst>
        </p:spPr>
      </p:pic>
      <p:pic>
        <p:nvPicPr>
          <p:cNvPr id="35" name="Bild 3" descr="logicalarchitecture.png"/>
          <p:cNvPicPr>
            <a:picLocks noChangeAspect="1"/>
          </p:cNvPicPr>
          <p:nvPr/>
        </p:nvPicPr>
        <p:blipFill>
          <a:blip r:embed="rId6"/>
          <a:srcRect/>
          <a:stretch>
            <a:fillRect/>
          </a:stretch>
        </p:blipFill>
        <p:spPr bwMode="auto">
          <a:xfrm>
            <a:off x="940955" y="2764339"/>
            <a:ext cx="1502826" cy="959980"/>
          </a:xfrm>
          <a:prstGeom prst="rect">
            <a:avLst/>
          </a:prstGeom>
          <a:noFill/>
          <a:ln w="9525">
            <a:noFill/>
            <a:miter lim="800000"/>
            <a:headEnd/>
            <a:tailEnd/>
          </a:ln>
          <a:effectLst>
            <a:outerShdw blurRad="50800" dist="38100" dir="2700000">
              <a:srgbClr val="000000">
                <a:alpha val="43000"/>
              </a:srgbClr>
            </a:outerShdw>
          </a:effectLst>
        </p:spPr>
      </p:pic>
      <p:pic>
        <p:nvPicPr>
          <p:cNvPr id="36" name="Bild 27"/>
          <p:cNvPicPr>
            <a:picLocks noChangeAspect="1"/>
          </p:cNvPicPr>
          <p:nvPr/>
        </p:nvPicPr>
        <p:blipFill>
          <a:blip r:embed="rId7"/>
          <a:srcRect l="17500" r="42500" b="32249"/>
          <a:stretch>
            <a:fillRect/>
          </a:stretch>
        </p:blipFill>
        <p:spPr bwMode="auto">
          <a:xfrm>
            <a:off x="330387" y="1605223"/>
            <a:ext cx="1658657" cy="1071987"/>
          </a:xfrm>
          <a:prstGeom prst="rect">
            <a:avLst/>
          </a:prstGeom>
          <a:noFill/>
          <a:ln w="9525">
            <a:noFill/>
            <a:miter lim="800000"/>
            <a:headEnd/>
            <a:tailEnd/>
          </a:ln>
          <a:effectLst>
            <a:outerShdw blurRad="50800" dist="38100" dir="2700000">
              <a:srgbClr val="000000">
                <a:alpha val="43000"/>
              </a:srgbClr>
            </a:outerShdw>
          </a:effectLst>
        </p:spPr>
      </p:pic>
      <p:pic>
        <p:nvPicPr>
          <p:cNvPr id="37" name="Bild 26"/>
          <p:cNvPicPr>
            <a:picLocks noChangeAspect="1"/>
          </p:cNvPicPr>
          <p:nvPr/>
        </p:nvPicPr>
        <p:blipFill>
          <a:blip r:embed="rId8"/>
          <a:srcRect/>
          <a:stretch>
            <a:fillRect/>
          </a:stretch>
        </p:blipFill>
        <p:spPr bwMode="auto">
          <a:xfrm>
            <a:off x="858080" y="1268760"/>
            <a:ext cx="1589483" cy="944564"/>
          </a:xfrm>
          <a:prstGeom prst="rect">
            <a:avLst/>
          </a:prstGeom>
          <a:noFill/>
          <a:ln w="9525">
            <a:noFill/>
            <a:miter lim="800000"/>
            <a:headEnd/>
            <a:tailEnd/>
          </a:ln>
          <a:effectLst>
            <a:outerShdw blurRad="50800" dist="38100" dir="2700000">
              <a:srgbClr val="000000">
                <a:alpha val="43000"/>
              </a:srgbClr>
            </a:outerShdw>
          </a:effectLst>
        </p:spPr>
      </p:pic>
      <p:pic>
        <p:nvPicPr>
          <p:cNvPr id="38" name="Bild 31"/>
          <p:cNvPicPr>
            <a:picLocks noChangeAspect="1"/>
          </p:cNvPicPr>
          <p:nvPr/>
        </p:nvPicPr>
        <p:blipFill>
          <a:blip r:embed="rId9"/>
          <a:srcRect/>
          <a:stretch>
            <a:fillRect/>
          </a:stretch>
        </p:blipFill>
        <p:spPr bwMode="auto">
          <a:xfrm>
            <a:off x="726099" y="3974267"/>
            <a:ext cx="1721464" cy="952205"/>
          </a:xfrm>
          <a:prstGeom prst="rect">
            <a:avLst/>
          </a:prstGeom>
          <a:noFill/>
          <a:ln w="9525">
            <a:noFill/>
            <a:miter lim="800000"/>
            <a:headEnd/>
            <a:tailEnd/>
          </a:ln>
          <a:effectLst>
            <a:outerShdw blurRad="50800" dist="38100" dir="2700000">
              <a:srgbClr val="000000">
                <a:alpha val="43000"/>
              </a:srgbClr>
            </a:outerShdw>
          </a:effectLst>
        </p:spPr>
      </p:pic>
      <p:sp>
        <p:nvSpPr>
          <p:cNvPr id="40" name="Rechteck 15"/>
          <p:cNvSpPr/>
          <p:nvPr/>
        </p:nvSpPr>
        <p:spPr>
          <a:xfrm>
            <a:off x="1716963" y="1052736"/>
            <a:ext cx="2206965" cy="354236"/>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Requirements</a:t>
            </a:r>
            <a:endParaRPr kumimoji="0" lang="en-US"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42" name="Rechteck 16"/>
          <p:cNvSpPr/>
          <p:nvPr/>
        </p:nvSpPr>
        <p:spPr>
          <a:xfrm>
            <a:off x="1599356" y="4897813"/>
            <a:ext cx="1649208" cy="482310"/>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Technical Architecture</a:t>
            </a:r>
          </a:p>
        </p:txBody>
      </p:sp>
      <p:sp>
        <p:nvSpPr>
          <p:cNvPr id="55" name="Pfeil nach rechts 21"/>
          <p:cNvSpPr/>
          <p:nvPr/>
        </p:nvSpPr>
        <p:spPr>
          <a:xfrm rot="5400000">
            <a:off x="1570470" y="2250311"/>
            <a:ext cx="1915809" cy="240748"/>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56" name="Pfeil nach rechts 21"/>
          <p:cNvSpPr/>
          <p:nvPr/>
        </p:nvSpPr>
        <p:spPr>
          <a:xfrm rot="5400000">
            <a:off x="1287718" y="3005461"/>
            <a:ext cx="3485034" cy="299672"/>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57" name="Rechteck 14"/>
          <p:cNvSpPr/>
          <p:nvPr/>
        </p:nvSpPr>
        <p:spPr>
          <a:xfrm>
            <a:off x="1597566" y="3309158"/>
            <a:ext cx="1293784" cy="458413"/>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Component Architecture</a:t>
            </a:r>
          </a:p>
        </p:txBody>
      </p:sp>
      <p:sp>
        <p:nvSpPr>
          <p:cNvPr id="84" name="Pfeil nach rechts 21"/>
          <p:cNvSpPr/>
          <p:nvPr/>
        </p:nvSpPr>
        <p:spPr>
          <a:xfrm rot="5400000">
            <a:off x="1346291" y="4208872"/>
            <a:ext cx="1127457" cy="250429"/>
          </a:xfrm>
          <a:prstGeom prst="rightArrow">
            <a:avLst/>
          </a:prstGeom>
          <a:solidFill>
            <a:srgbClr val="1F497D"/>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85" name="Rechteck 11"/>
          <p:cNvSpPr/>
          <p:nvPr/>
        </p:nvSpPr>
        <p:spPr>
          <a:xfrm>
            <a:off x="1659355" y="4200754"/>
            <a:ext cx="1617969" cy="367896"/>
          </a:xfrm>
          <a:prstGeom prst="rect">
            <a:avLst/>
          </a:prstGeom>
          <a:solidFill>
            <a:srgbClr val="1F497D"/>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Deployment</a:t>
            </a:r>
          </a:p>
        </p:txBody>
      </p:sp>
      <p:cxnSp>
        <p:nvCxnSpPr>
          <p:cNvPr id="93" name="Straight Connector 92"/>
          <p:cNvCxnSpPr/>
          <p:nvPr/>
        </p:nvCxnSpPr>
        <p:spPr>
          <a:xfrm flipV="1">
            <a:off x="0" y="4556207"/>
            <a:ext cx="9113318" cy="18302"/>
          </a:xfrm>
          <a:prstGeom prst="line">
            <a:avLst/>
          </a:prstGeom>
          <a:ln w="412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30543" y="2447654"/>
            <a:ext cx="9113457" cy="5472"/>
          </a:xfrm>
          <a:prstGeom prst="line">
            <a:avLst/>
          </a:prstGeom>
          <a:ln w="412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4" name="Rechteck 15"/>
          <p:cNvSpPr/>
          <p:nvPr/>
        </p:nvSpPr>
        <p:spPr>
          <a:xfrm>
            <a:off x="4813307" y="1052736"/>
            <a:ext cx="2206965" cy="354236"/>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High-Level</a:t>
            </a:r>
          </a:p>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Assurance </a:t>
            </a:r>
            <a:r>
              <a:rPr lang="de-DE" sz="1100" b="1" kern="0" dirty="0">
                <a:solidFill>
                  <a:prstClr val="white"/>
                </a:solidFill>
                <a:latin typeface="Calibri"/>
              </a:rPr>
              <a:t>Argument</a:t>
            </a:r>
            <a:endParaRPr lang="en-US" sz="1100" b="1" kern="0" dirty="0">
              <a:solidFill>
                <a:prstClr val="white"/>
              </a:solidFill>
              <a:latin typeface="Calibri"/>
            </a:endParaRPr>
          </a:p>
        </p:txBody>
      </p:sp>
      <p:sp>
        <p:nvSpPr>
          <p:cNvPr id="105" name="Rechteck 16"/>
          <p:cNvSpPr/>
          <p:nvPr/>
        </p:nvSpPr>
        <p:spPr>
          <a:xfrm>
            <a:off x="5138223" y="4826627"/>
            <a:ext cx="1649208" cy="482310"/>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Hardware-related</a:t>
            </a:r>
          </a:p>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Assurance Argument</a:t>
            </a:r>
          </a:p>
        </p:txBody>
      </p:sp>
      <p:sp>
        <p:nvSpPr>
          <p:cNvPr id="106" name="Pfeil nach rechts 21"/>
          <p:cNvSpPr/>
          <p:nvPr/>
        </p:nvSpPr>
        <p:spPr>
          <a:xfrm rot="5400000">
            <a:off x="5010032" y="2102148"/>
            <a:ext cx="1619492" cy="240748"/>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07" name="Pfeil nach rechts 21"/>
          <p:cNvSpPr/>
          <p:nvPr/>
        </p:nvSpPr>
        <p:spPr>
          <a:xfrm rot="5400000">
            <a:off x="4803470" y="2969867"/>
            <a:ext cx="3413852" cy="299672"/>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08" name="Rechteck 14"/>
          <p:cNvSpPr/>
          <p:nvPr/>
        </p:nvSpPr>
        <p:spPr>
          <a:xfrm>
            <a:off x="4992044" y="3035833"/>
            <a:ext cx="1293784" cy="458413"/>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prstClr val="white"/>
                </a:solidFill>
                <a:latin typeface="Calibri"/>
              </a:rPr>
              <a:t>Software-related Assurance Argument</a:t>
            </a:r>
          </a:p>
        </p:txBody>
      </p:sp>
      <p:sp>
        <p:nvSpPr>
          <p:cNvPr id="109" name="Pfeil nach rechts 21"/>
          <p:cNvSpPr/>
          <p:nvPr/>
        </p:nvSpPr>
        <p:spPr>
          <a:xfrm rot="5400000">
            <a:off x="4589672" y="4078548"/>
            <a:ext cx="1330796" cy="250429"/>
          </a:xfrm>
          <a:prstGeom prst="rightArrow">
            <a:avLst/>
          </a:prstGeom>
          <a:solidFill>
            <a:srgbClr val="1F497D">
              <a:alpha val="53000"/>
            </a:srgbClr>
          </a:solidFill>
          <a:ln w="9525"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smtClean="0">
              <a:ln>
                <a:noFill/>
              </a:ln>
              <a:solidFill>
                <a:prstClr val="black"/>
              </a:solidFill>
              <a:effectLst/>
              <a:uLnTx/>
              <a:uFillTx/>
              <a:latin typeface="Calibri"/>
              <a:ea typeface="+mn-ea"/>
              <a:cs typeface="+mn-cs"/>
            </a:endParaRPr>
          </a:p>
        </p:txBody>
      </p:sp>
      <p:sp>
        <p:nvSpPr>
          <p:cNvPr id="110" name="Rechteck 11"/>
          <p:cNvSpPr/>
          <p:nvPr/>
        </p:nvSpPr>
        <p:spPr>
          <a:xfrm>
            <a:off x="5107804" y="3933056"/>
            <a:ext cx="1617969" cy="367896"/>
          </a:xfrm>
          <a:prstGeom prst="rect">
            <a:avLst/>
          </a:prstGeom>
          <a:solidFill>
            <a:srgbClr val="1F497D">
              <a:alpha val="53000"/>
            </a:srgbClr>
          </a:solidFill>
          <a:ln w="9525" cap="flat" cmpd="sng" algn="ctr">
            <a:noFill/>
            <a:prstDash val="solid"/>
          </a:ln>
          <a:effectLst>
            <a:outerShdw blurRad="40000" dist="48387"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prstClr val="white"/>
                </a:solidFill>
                <a:effectLst/>
                <a:uLnTx/>
                <a:uFillTx/>
                <a:latin typeface="Calibri"/>
                <a:ea typeface="+mn-ea"/>
                <a:cs typeface="+mn-cs"/>
              </a:rPr>
              <a:t>Deployment-related</a:t>
            </a:r>
            <a:r>
              <a:rPr kumimoji="0" lang="en-US" sz="1100" b="1" i="0" u="none" strike="noStrike" kern="0" cap="none" spc="0" normalizeH="0" noProof="0" dirty="0" smtClean="0">
                <a:ln>
                  <a:noFill/>
                </a:ln>
                <a:solidFill>
                  <a:prstClr val="white"/>
                </a:solidFill>
                <a:effectLst/>
                <a:uLnTx/>
                <a:uFillTx/>
                <a:latin typeface="Calibri"/>
                <a:ea typeface="+mn-ea"/>
                <a:cs typeface="+mn-cs"/>
              </a:rPr>
              <a:t> assurance argument</a:t>
            </a:r>
            <a:endParaRPr kumimoji="0" lang="en-US" sz="11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14" name="Textfeld 20"/>
          <p:cNvSpPr txBox="1"/>
          <p:nvPr/>
        </p:nvSpPr>
        <p:spPr>
          <a:xfrm>
            <a:off x="5255070" y="5473156"/>
            <a:ext cx="2886368" cy="369332"/>
          </a:xfrm>
          <a:prstGeom prst="rect">
            <a:avLst/>
          </a:prstGeom>
          <a:noFill/>
        </p:spPr>
        <p:txBody>
          <a:bodyPr wrap="none" rtlCol="0">
            <a:spAutoFit/>
          </a:bodyPr>
          <a:lstStyle/>
          <a:p>
            <a:pPr defTabSz="457200" fontAlgn="auto">
              <a:spcBef>
                <a:spcPts val="0"/>
              </a:spcBef>
              <a:spcAft>
                <a:spcPts val="0"/>
              </a:spcAft>
            </a:pPr>
            <a:r>
              <a:rPr lang="de-DE" b="1" dirty="0" smtClean="0">
                <a:solidFill>
                  <a:prstClr val="black"/>
                </a:solidFill>
                <a:latin typeface="Calibri"/>
                <a:ea typeface="+mn-ea"/>
              </a:rPr>
              <a:t>Modular System </a:t>
            </a:r>
            <a:r>
              <a:rPr lang="de-DE" b="1" dirty="0" err="1" smtClean="0">
                <a:solidFill>
                  <a:prstClr val="black"/>
                </a:solidFill>
                <a:latin typeface="Calibri"/>
                <a:ea typeface="+mn-ea"/>
              </a:rPr>
              <a:t>Safety</a:t>
            </a:r>
            <a:r>
              <a:rPr lang="de-DE" b="1" dirty="0" smtClean="0">
                <a:solidFill>
                  <a:prstClr val="black"/>
                </a:solidFill>
                <a:latin typeface="Calibri"/>
                <a:ea typeface="+mn-ea"/>
              </a:rPr>
              <a:t> Case</a:t>
            </a:r>
            <a:endParaRPr lang="de-DE" b="1" dirty="0">
              <a:solidFill>
                <a:prstClr val="black"/>
              </a:solidFill>
              <a:latin typeface="Calibri"/>
              <a:ea typeface="+mn-ea"/>
            </a:endParaRPr>
          </a:p>
        </p:txBody>
      </p:sp>
      <p:sp>
        <p:nvSpPr>
          <p:cNvPr id="31" name="Curved Left Arrow 7"/>
          <p:cNvSpPr/>
          <p:nvPr/>
        </p:nvSpPr>
        <p:spPr>
          <a:xfrm>
            <a:off x="4245313" y="2601935"/>
            <a:ext cx="627652" cy="1842912"/>
          </a:xfrm>
          <a:prstGeom prst="curved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Left Arrow 31"/>
          <p:cNvSpPr/>
          <p:nvPr/>
        </p:nvSpPr>
        <p:spPr>
          <a:xfrm rot="10800000">
            <a:off x="3237202" y="2529926"/>
            <a:ext cx="627652" cy="1842912"/>
          </a:xfrm>
          <a:prstGeom prst="curved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17"/>
          <p:cNvSpPr txBox="1"/>
          <p:nvPr/>
        </p:nvSpPr>
        <p:spPr>
          <a:xfrm>
            <a:off x="3276185" y="2998833"/>
            <a:ext cx="1576072" cy="954107"/>
          </a:xfrm>
          <a:prstGeom prst="rect">
            <a:avLst/>
          </a:prstGeom>
          <a:noFill/>
        </p:spPr>
        <p:txBody>
          <a:bodyPr wrap="none" rtlCol="0">
            <a:spAutoFit/>
          </a:bodyPr>
          <a:lstStyle/>
          <a:p>
            <a:pPr algn="ctr"/>
            <a:r>
              <a:rPr lang="de-DE" sz="1400" b="1" dirty="0" err="1" smtClean="0">
                <a:solidFill>
                  <a:srgbClr val="00B050"/>
                </a:solidFill>
              </a:rPr>
              <a:t>Synchronization</a:t>
            </a:r>
            <a:endParaRPr lang="de-DE" sz="1400" b="1" dirty="0" smtClean="0">
              <a:solidFill>
                <a:srgbClr val="00B050"/>
              </a:solidFill>
            </a:endParaRPr>
          </a:p>
          <a:p>
            <a:pPr algn="ctr"/>
            <a:r>
              <a:rPr lang="de-DE" sz="1400" b="1" dirty="0" err="1">
                <a:solidFill>
                  <a:srgbClr val="00B050"/>
                </a:solidFill>
              </a:rPr>
              <a:t>b</a:t>
            </a:r>
            <a:r>
              <a:rPr lang="de-DE" sz="1400" b="1" dirty="0" err="1" smtClean="0">
                <a:solidFill>
                  <a:srgbClr val="00B050"/>
                </a:solidFill>
              </a:rPr>
              <a:t>y</a:t>
            </a:r>
            <a:r>
              <a:rPr lang="de-DE" sz="1400" b="1" dirty="0" smtClean="0">
                <a:solidFill>
                  <a:srgbClr val="00B050"/>
                </a:solidFill>
              </a:rPr>
              <a:t> </a:t>
            </a:r>
            <a:r>
              <a:rPr lang="de-DE" sz="1400" b="1" dirty="0" err="1">
                <a:solidFill>
                  <a:srgbClr val="00B050"/>
                </a:solidFill>
              </a:rPr>
              <a:t>m</a:t>
            </a:r>
            <a:r>
              <a:rPr lang="de-DE" sz="1400" b="1" dirty="0" err="1" smtClean="0">
                <a:solidFill>
                  <a:srgbClr val="00B050"/>
                </a:solidFill>
              </a:rPr>
              <a:t>eans</a:t>
            </a:r>
            <a:r>
              <a:rPr lang="de-DE" sz="1400" b="1" dirty="0" smtClean="0">
                <a:solidFill>
                  <a:srgbClr val="00B050"/>
                </a:solidFill>
              </a:rPr>
              <a:t> </a:t>
            </a:r>
            <a:r>
              <a:rPr lang="de-DE" sz="1400" b="1" dirty="0" err="1" smtClean="0">
                <a:solidFill>
                  <a:srgbClr val="00B050"/>
                </a:solidFill>
              </a:rPr>
              <a:t>of</a:t>
            </a:r>
            <a:endParaRPr lang="de-DE" sz="1400" b="1" dirty="0" smtClean="0">
              <a:solidFill>
                <a:srgbClr val="00B050"/>
              </a:solidFill>
            </a:endParaRPr>
          </a:p>
          <a:p>
            <a:pPr algn="ctr"/>
            <a:r>
              <a:rPr lang="de-DE" sz="1400" b="1" dirty="0" smtClean="0">
                <a:solidFill>
                  <a:srgbClr val="00B050"/>
                </a:solidFill>
              </a:rPr>
              <a:t>M2M</a:t>
            </a:r>
          </a:p>
          <a:p>
            <a:pPr algn="ctr"/>
            <a:r>
              <a:rPr lang="de-DE" sz="1400" b="1" dirty="0" smtClean="0">
                <a:solidFill>
                  <a:srgbClr val="00B050"/>
                </a:solidFill>
              </a:rPr>
              <a:t>Transformation</a:t>
            </a:r>
            <a:endParaRPr lang="en-US" sz="1400" b="1" dirty="0">
              <a:solidFill>
                <a:srgbClr val="00B050"/>
              </a:solidFill>
            </a:endParaRPr>
          </a:p>
        </p:txBody>
      </p:sp>
      <p:sp>
        <p:nvSpPr>
          <p:cNvPr id="3" name="Rectangle 2"/>
          <p:cNvSpPr/>
          <p:nvPr/>
        </p:nvSpPr>
        <p:spPr>
          <a:xfrm>
            <a:off x="539552" y="6093296"/>
            <a:ext cx="8006668" cy="400110"/>
          </a:xfrm>
          <a:prstGeom prst="rect">
            <a:avLst/>
          </a:prstGeom>
        </p:spPr>
        <p:txBody>
          <a:bodyPr wrap="square">
            <a:spAutoFit/>
          </a:bodyPr>
          <a:lstStyle/>
          <a:p>
            <a:pPr marL="57150" indent="0">
              <a:buNone/>
            </a:pPr>
            <a:r>
              <a:rPr lang="de-DE" sz="1000" dirty="0" smtClean="0"/>
              <a:t>[VCST15]  S. Voss, C. C</a:t>
            </a:r>
            <a:r>
              <a:rPr lang="ro-RO" sz="1000" dirty="0" smtClean="0"/>
              <a:t>â</a:t>
            </a:r>
            <a:r>
              <a:rPr lang="de-DE" sz="1000" dirty="0" err="1" smtClean="0"/>
              <a:t>rlan</a:t>
            </a:r>
            <a:r>
              <a:rPr lang="de-DE" sz="1000" dirty="0" smtClean="0"/>
              <a:t>, B. Schätz, T. Kelly, </a:t>
            </a:r>
            <a:r>
              <a:rPr lang="en-US" sz="1000" b="1" dirty="0" smtClean="0"/>
              <a:t>Safety </a:t>
            </a:r>
            <a:r>
              <a:rPr lang="en-US" sz="1000" b="1" dirty="0"/>
              <a:t>Case Driven Model-Based Systems </a:t>
            </a:r>
            <a:r>
              <a:rPr lang="en-US" sz="1000" b="1" dirty="0" smtClean="0"/>
              <a:t>Construction</a:t>
            </a:r>
            <a:r>
              <a:rPr lang="de-DE" sz="1000" dirty="0" smtClean="0"/>
              <a:t>, </a:t>
            </a:r>
            <a:r>
              <a:rPr lang="de-DE" sz="1000" b="1" dirty="0" smtClean="0"/>
              <a:t>EITEC, CPS </a:t>
            </a:r>
            <a:r>
              <a:rPr lang="de-DE" sz="1000" b="1" dirty="0" err="1" smtClean="0"/>
              <a:t>Week</a:t>
            </a:r>
            <a:r>
              <a:rPr lang="de-DE" sz="1000" b="1" dirty="0" smtClean="0"/>
              <a:t>, April 2015, Seattle.</a:t>
            </a:r>
            <a:endParaRPr lang="de-DE" sz="1000" dirty="0"/>
          </a:p>
        </p:txBody>
      </p:sp>
    </p:spTree>
    <p:extLst>
      <p:ext uri="{BB962C8B-B14F-4D97-AF65-F5344CB8AC3E}">
        <p14:creationId xmlns:p14="http://schemas.microsoft.com/office/powerpoint/2010/main" val="40469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tiss.20120413">
  <a:themeElements>
    <a:clrScheme name="fortiss">
      <a:dk1>
        <a:srgbClr val="737B99"/>
      </a:dk1>
      <a:lt1>
        <a:sysClr val="window" lastClr="FFFFFF"/>
      </a:lt1>
      <a:dk2>
        <a:srgbClr val="B7B5C3"/>
      </a:dk2>
      <a:lt2>
        <a:srgbClr val="FFFFFF"/>
      </a:lt2>
      <a:accent1>
        <a:srgbClr val="003CD6"/>
      </a:accent1>
      <a:accent2>
        <a:srgbClr val="18181B"/>
      </a:accent2>
      <a:accent3>
        <a:srgbClr val="5F636A"/>
      </a:accent3>
      <a:accent4>
        <a:srgbClr val="BDB69E"/>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1901</Words>
  <Application>Microsoft Office PowerPoint</Application>
  <PresentationFormat>Bildschirmpräsentation (4:3)</PresentationFormat>
  <Paragraphs>368</Paragraphs>
  <Slides>18</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ＭＳ Ｐゴシック</vt:lpstr>
      <vt:lpstr>Arial</vt:lpstr>
      <vt:lpstr>Calibri</vt:lpstr>
      <vt:lpstr>Verdana</vt:lpstr>
      <vt:lpstr>Wingdings</vt:lpstr>
      <vt:lpstr>fortiss.20120413</vt:lpstr>
      <vt:lpstr>Integrated Systems and Safety Engineering Towards Meaningful Assurance Cases</vt:lpstr>
      <vt:lpstr>Assurance Cases</vt:lpstr>
      <vt:lpstr>Assurance Cases</vt:lpstr>
      <vt:lpstr>Assurance Cases</vt:lpstr>
      <vt:lpstr>Our Approach</vt:lpstr>
      <vt:lpstr>Model-based Development</vt:lpstr>
      <vt:lpstr>GSN-based Assurance Cases in AF3</vt:lpstr>
      <vt:lpstr>Modular Assurance Case Patterns</vt:lpstr>
      <vt:lpstr>Integrated Development of System and Assurance Case</vt:lpstr>
      <vt:lpstr>PowerPoint-Präsentation</vt:lpstr>
      <vt:lpstr>Example 2</vt:lpstr>
      <vt:lpstr> MILS Architectural Assurance Case Pattern</vt:lpstr>
      <vt:lpstr> MILS Architectural Assurance Case Pattern (II)</vt:lpstr>
      <vt:lpstr>Example 4 </vt:lpstr>
      <vt:lpstr>Integrated System and Assurance Case Development</vt:lpstr>
      <vt:lpstr>Conclusions</vt:lpstr>
      <vt:lpstr>AF3 – Try it out!</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Markus Rickert</dc:creator>
  <cp:lastModifiedBy>Harald Ruess</cp:lastModifiedBy>
  <cp:revision>834</cp:revision>
  <cp:lastPrinted>2015-07-18T12:56:20Z</cp:lastPrinted>
  <dcterms:created xsi:type="dcterms:W3CDTF">2012-12-06T13:16:55Z</dcterms:created>
  <dcterms:modified xsi:type="dcterms:W3CDTF">2015-07-18T16:37:03Z</dcterms:modified>
</cp:coreProperties>
</file>