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 name="Shape 32"/>
        <p:cNvGrpSpPr/>
        <p:nvPr/>
      </p:nvGrpSpPr>
      <p:grpSpPr>
        <a:xfrm>
          <a:off x="0" y="0"/>
          <a:ext cx="0" cy="0"/>
          <a:chOff x="0" y="0"/>
          <a:chExt cx="0" cy="0"/>
        </a:xfrm>
      </p:grpSpPr>
      <p:sp>
        <p:nvSpPr>
          <p:cNvPr id="33" name="Shape 3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4" name="Shape 3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6" name="Shape 9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2" name="Shape 10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8" name="Shape 10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4" name="Shape 11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9" name="Shape 11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 name="Shape 37"/>
        <p:cNvGrpSpPr/>
        <p:nvPr/>
      </p:nvGrpSpPr>
      <p:grpSpPr>
        <a:xfrm>
          <a:off x="0" y="0"/>
          <a:ext cx="0" cy="0"/>
          <a:chOff x="0" y="0"/>
          <a:chExt cx="0" cy="0"/>
        </a:xfrm>
      </p:grpSpPr>
      <p:sp>
        <p:nvSpPr>
          <p:cNvPr id="38" name="Shape 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9" name="Shape 3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 name="Shape 43"/>
        <p:cNvGrpSpPr/>
        <p:nvPr/>
      </p:nvGrpSpPr>
      <p:grpSpPr>
        <a:xfrm>
          <a:off x="0" y="0"/>
          <a:ext cx="0" cy="0"/>
          <a:chOff x="0" y="0"/>
          <a:chExt cx="0" cy="0"/>
        </a:xfrm>
      </p:grpSpPr>
      <p:sp>
        <p:nvSpPr>
          <p:cNvPr id="44" name="Shape 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5" name="Shape 4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 name="Shape 49"/>
        <p:cNvGrpSpPr/>
        <p:nvPr/>
      </p:nvGrpSpPr>
      <p:grpSpPr>
        <a:xfrm>
          <a:off x="0" y="0"/>
          <a:ext cx="0" cy="0"/>
          <a:chOff x="0" y="0"/>
          <a:chExt cx="0" cy="0"/>
        </a:xfrm>
      </p:grpSpPr>
      <p:sp>
        <p:nvSpPr>
          <p:cNvPr id="50" name="Shape 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1" name="Shape 5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3" name="Shape 6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9" name="Shape 6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5" name="Shape 7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1583342"/>
            <a:ext cx="7772400" cy="1159856"/>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0" name="Shape 10"/>
          <p:cNvSpPr txBox="1"/>
          <p:nvPr>
            <p:ph idx="1" type="subTitle"/>
          </p:nvPr>
        </p:nvSpPr>
        <p:spPr>
          <a:xfrm>
            <a:off x="685800" y="2840053"/>
            <a:ext cx="7772400" cy="784737"/>
          </a:xfrm>
          <a:prstGeom prst="rect">
            <a:avLst/>
          </a:prstGeom>
        </p:spPr>
        <p:txBody>
          <a:bodyPr anchorCtr="0" anchor="t" bIns="91425" lIns="91425" rIns="91425" tIns="91425"/>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
        <p:nvSpPr>
          <p:cNvPr id="11" name="Shape 11"/>
          <p:cNvSpPr txBox="1"/>
          <p:nvPr>
            <p:ph idx="12" type="sldNum"/>
          </p:nvPr>
        </p:nvSpPr>
        <p:spPr>
          <a:xfrm>
            <a:off x="8556791" y="4749850"/>
            <a:ext cx="548699" cy="393524"/>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x="0" y="0"/>
          <a:ext cx="0" cy="0"/>
          <a:chOff x="0" y="0"/>
          <a:chExt cx="0" cy="0"/>
        </a:xfrm>
      </p:grpSpPr>
      <p:sp>
        <p:nvSpPr>
          <p:cNvPr id="13" name="Shape 13"/>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x="457200" y="1200150"/>
            <a:ext cx="8229600"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x="8556791" y="4749850"/>
            <a:ext cx="548699" cy="393524"/>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x="0" y="0"/>
          <a:ext cx="0" cy="0"/>
          <a:chOff x="0" y="0"/>
          <a:chExt cx="0" cy="0"/>
        </a:xfrm>
      </p:grpSpPr>
      <p:sp>
        <p:nvSpPr>
          <p:cNvPr id="17" name="Shape 17"/>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3994525"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x="4692273" y="1200150"/>
            <a:ext cx="3994525"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x="8556791" y="4749850"/>
            <a:ext cx="548699" cy="393524"/>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x="0" y="0"/>
          <a:ext cx="0" cy="0"/>
          <a:chOff x="0" y="0"/>
          <a:chExt cx="0" cy="0"/>
        </a:xfrm>
      </p:grpSpPr>
      <p:sp>
        <p:nvSpPr>
          <p:cNvPr id="22" name="Shape 22"/>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524"/>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x="0" y="0"/>
          <a:ext cx="0" cy="0"/>
          <a:chOff x="0" y="0"/>
          <a:chExt cx="0" cy="0"/>
        </a:xfrm>
      </p:grpSpPr>
      <p:sp>
        <p:nvSpPr>
          <p:cNvPr id="25" name="Shape 25"/>
          <p:cNvSpPr txBox="1"/>
          <p:nvPr>
            <p:ph idx="1" type="body"/>
          </p:nvPr>
        </p:nvSpPr>
        <p:spPr>
          <a:xfrm>
            <a:off x="457200" y="4406309"/>
            <a:ext cx="8229600" cy="519520"/>
          </a:xfrm>
          <a:prstGeom prst="rect">
            <a:avLst/>
          </a:prstGeom>
        </p:spPr>
        <p:txBody>
          <a:bodyPr anchorCtr="0" anchor="t" bIns="91425" lIns="91425" rIns="91425" tIns="91425"/>
          <a:lstStyle>
            <a:lvl1pPr algn="ctr">
              <a:spcBef>
                <a:spcPts val="360"/>
              </a:spcBef>
              <a:buSzPct val="100000"/>
              <a:buNone/>
              <a:defRPr sz="1800"/>
            </a:lvl1pPr>
          </a:lstStyle>
          <a:p/>
        </p:txBody>
      </p:sp>
      <p:sp>
        <p:nvSpPr>
          <p:cNvPr id="26" name="Shape 26"/>
          <p:cNvSpPr txBox="1"/>
          <p:nvPr>
            <p:ph idx="12" type="sldNum"/>
          </p:nvPr>
        </p:nvSpPr>
        <p:spPr>
          <a:xfrm>
            <a:off x="8556791" y="4749850"/>
            <a:ext cx="548699" cy="393524"/>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2" type="sldNum"/>
          </p:nvPr>
        </p:nvSpPr>
        <p:spPr>
          <a:xfrm>
            <a:off x="8556791" y="4749850"/>
            <a:ext cx="548699" cy="393524"/>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250"/>
          </a:xfrm>
          <a:prstGeom prst="rect">
            <a:avLst/>
          </a:prstGeom>
          <a:noFill/>
          <a:ln>
            <a:noFill/>
          </a:ln>
        </p:spPr>
        <p:txBody>
          <a:bodyPr anchorCtr="0" anchor="b" bIns="91425" lIns="91425" rIns="91425" tIns="91425"/>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x="457200" y="1200150"/>
            <a:ext cx="8229600" cy="3725680"/>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x="8556791" y="4749850"/>
            <a:ext cx="548699" cy="393524"/>
          </a:xfrm>
          <a:prstGeom prst="rect">
            <a:avLst/>
          </a:prstGeom>
          <a:noFill/>
          <a:ln>
            <a:noFill/>
          </a:ln>
        </p:spPr>
        <p:txBody>
          <a:bodyPr anchorCtr="0" anchor="ctr" bIns="91425" lIns="91425" rIns="91425" tIns="91425">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fastlane.nsf.gov/researchadmin/viewProposalStatusDetails.do?propId=1400294&amp;performOrg=University%20of%20Virgini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0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0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 name="Shape 29"/>
        <p:cNvGrpSpPr/>
        <p:nvPr/>
      </p:nvGrpSpPr>
      <p:grpSpPr>
        <a:xfrm>
          <a:off x="0" y="0"/>
          <a:ext cx="0" cy="0"/>
          <a:chOff x="0" y="0"/>
          <a:chExt cx="0" cy="0"/>
        </a:xfrm>
      </p:grpSpPr>
      <p:sp>
        <p:nvSpPr>
          <p:cNvPr id="30" name="Shape 30"/>
          <p:cNvSpPr txBox="1"/>
          <p:nvPr>
            <p:ph type="ctrTitle"/>
          </p:nvPr>
        </p:nvSpPr>
        <p:spPr>
          <a:xfrm>
            <a:off x="685800" y="897542"/>
            <a:ext cx="7772400" cy="1159799"/>
          </a:xfrm>
          <a:prstGeom prst="rect">
            <a:avLst/>
          </a:prstGeom>
        </p:spPr>
        <p:txBody>
          <a:bodyPr anchorCtr="0" anchor="b" bIns="91425" lIns="91425" rIns="91425" tIns="91425">
            <a:noAutofit/>
          </a:bodyPr>
          <a:lstStyle/>
          <a:p>
            <a:pPr>
              <a:spcBef>
                <a:spcPts val="0"/>
              </a:spcBef>
              <a:buNone/>
            </a:pPr>
            <a:r>
              <a:rPr lang="en"/>
              <a:t>Value Assurance Cases</a:t>
            </a:r>
          </a:p>
        </p:txBody>
      </p:sp>
      <p:sp>
        <p:nvSpPr>
          <p:cNvPr id="31" name="Shape 31"/>
          <p:cNvSpPr txBox="1"/>
          <p:nvPr>
            <p:ph idx="1" type="subTitle"/>
          </p:nvPr>
        </p:nvSpPr>
        <p:spPr>
          <a:xfrm>
            <a:off x="685800" y="2382853"/>
            <a:ext cx="7772400" cy="784799"/>
          </a:xfrm>
          <a:prstGeom prst="rect">
            <a:avLst/>
          </a:prstGeom>
        </p:spPr>
        <p:txBody>
          <a:bodyPr anchorCtr="0" anchor="t" bIns="91425" lIns="91425" rIns="91425" tIns="91425">
            <a:noAutofit/>
          </a:bodyPr>
          <a:lstStyle/>
          <a:p>
            <a:pPr>
              <a:spcBef>
                <a:spcPts val="0"/>
              </a:spcBef>
              <a:buNone/>
            </a:pPr>
            <a:r>
              <a:rPr lang="en"/>
              <a:t>Kevin Sullivan, UVa CS</a:t>
            </a:r>
            <a:br>
              <a:rPr lang="en"/>
            </a:br>
            <a:r>
              <a:rPr lang="en" sz="1800"/>
              <a:t>(Koleman Nix, Ke Dou, Chong Tang)</a:t>
            </a:r>
            <a:br>
              <a:rPr lang="en"/>
            </a:br>
            <a:br>
              <a:rPr lang="en"/>
            </a:br>
            <a:r>
              <a:rPr lang="en" sz="1800"/>
              <a:t>collaborators:</a:t>
            </a:r>
            <a:br>
              <a:rPr lang="en" sz="1800"/>
            </a:br>
            <a:r>
              <a:rPr lang="en" sz="1800"/>
              <a:t>Barry Boehm, USC; </a:t>
            </a:r>
            <a:br>
              <a:rPr lang="en" sz="1800"/>
            </a:br>
            <a:r>
              <a:rPr lang="en" sz="1800"/>
              <a:t>Adam Ross and Donna Rhodes, MIT</a:t>
            </a:r>
            <a:br>
              <a:rPr lang="en" sz="1800"/>
            </a:br>
            <a:br>
              <a:rPr lang="en" sz="1800"/>
            </a:br>
            <a:r>
              <a:rPr lang="en" sz="1200"/>
              <a:t>Work supported by NSF CMMI-</a:t>
            </a:r>
            <a:r>
              <a:rPr lang="en" sz="1200" u="sng">
                <a:solidFill>
                  <a:srgbClr val="006699"/>
                </a:solidFill>
                <a:latin typeface="Verdana"/>
                <a:ea typeface="Verdana"/>
                <a:cs typeface="Verdana"/>
                <a:sym typeface="Verdana"/>
                <a:hlinkClick r:id="rId3"/>
              </a:rPr>
              <a:t>1400294</a:t>
            </a:r>
            <a:r>
              <a:rPr lang="en" sz="1200"/>
              <a:t> and SERC, Opinions are those of the author only</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Approach</a:t>
            </a:r>
          </a:p>
        </p:txBody>
      </p:sp>
      <p:sp>
        <p:nvSpPr>
          <p:cNvPr id="84" name="Shape 84"/>
          <p:cNvSpPr txBox="1"/>
          <p:nvPr>
            <p:ph idx="1" type="body"/>
          </p:nvPr>
        </p:nvSpPr>
        <p:spPr>
          <a:xfrm>
            <a:off x="329175" y="1150625"/>
            <a:ext cx="8542799" cy="3725699"/>
          </a:xfrm>
          <a:prstGeom prst="rect">
            <a:avLst/>
          </a:prstGeom>
        </p:spPr>
        <p:txBody>
          <a:bodyPr anchorCtr="0" anchor="t" bIns="91425" lIns="91425" rIns="91425" tIns="91425">
            <a:noAutofit/>
          </a:bodyPr>
          <a:lstStyle/>
          <a:p>
            <a:pPr indent="-381000" lvl="0" marL="457200" rtl="0">
              <a:spcBef>
                <a:spcPts val="0"/>
              </a:spcBef>
              <a:buClr>
                <a:schemeClr val="dk1"/>
              </a:buClr>
              <a:buSzPct val="100000"/>
              <a:buFont typeface="Arial"/>
              <a:buChar char="●"/>
            </a:pPr>
            <a:r>
              <a:rPr lang="en" sz="2400"/>
              <a:t>Coq as language and proof assistant</a:t>
            </a:r>
          </a:p>
          <a:p>
            <a:pPr indent="-342900" lvl="1" marL="914400" rtl="0">
              <a:spcBef>
                <a:spcPts val="0"/>
              </a:spcBef>
              <a:buClr>
                <a:schemeClr val="dk1"/>
              </a:buClr>
              <a:buSzPct val="100000"/>
              <a:buFont typeface="Courier New"/>
              <a:buChar char="o"/>
            </a:pPr>
            <a:r>
              <a:rPr lang="en" sz="1800"/>
              <a:t>ease of embedding specialized languages</a:t>
            </a:r>
          </a:p>
          <a:p>
            <a:pPr indent="-342900" lvl="1" marL="914400" rtl="0">
              <a:spcBef>
                <a:spcPts val="0"/>
              </a:spcBef>
              <a:buClr>
                <a:schemeClr val="dk1"/>
              </a:buClr>
              <a:buSzPct val="100000"/>
              <a:buFont typeface="Courier New"/>
              <a:buChar char="o"/>
            </a:pPr>
            <a:r>
              <a:rPr lang="en" sz="1800"/>
              <a:t>extraordinary expressiveness of CoC</a:t>
            </a:r>
          </a:p>
          <a:p>
            <a:pPr indent="-342900" lvl="1" marL="914400" rtl="0">
              <a:spcBef>
                <a:spcPts val="0"/>
              </a:spcBef>
              <a:buClr>
                <a:schemeClr val="dk1"/>
              </a:buClr>
              <a:buSzPct val="100000"/>
              <a:buFont typeface="Courier New"/>
              <a:buChar char="o"/>
            </a:pPr>
            <a:r>
              <a:rPr lang="en" sz="1800"/>
              <a:t>automated proof engineering</a:t>
            </a:r>
          </a:p>
          <a:p>
            <a:pPr indent="-342900" lvl="1" marL="914400" rtl="0">
              <a:spcBef>
                <a:spcPts val="0"/>
              </a:spcBef>
              <a:buClr>
                <a:schemeClr val="dk1"/>
              </a:buClr>
              <a:buSzPct val="100000"/>
              <a:buFont typeface="Courier New"/>
              <a:buChar char="o"/>
            </a:pPr>
            <a:r>
              <a:rPr lang="en" sz="1800"/>
              <a:t>polymorphism, typeclasses, dependent types</a:t>
            </a:r>
          </a:p>
          <a:p>
            <a:pPr indent="-381000" lvl="0" marL="457200" rtl="0">
              <a:spcBef>
                <a:spcPts val="0"/>
              </a:spcBef>
              <a:buClr>
                <a:schemeClr val="dk1"/>
              </a:buClr>
              <a:buSzPct val="100000"/>
              <a:buFont typeface="Arial"/>
              <a:buChar char="●"/>
            </a:pPr>
            <a:r>
              <a:rPr lang="en" sz="2400"/>
              <a:t>Definitional hierarchy of top-level qualities rooted in value</a:t>
            </a:r>
          </a:p>
          <a:p>
            <a:pPr indent="-381000" lvl="0" marL="457200" rtl="0">
              <a:spcBef>
                <a:spcPts val="0"/>
              </a:spcBef>
              <a:buClr>
                <a:schemeClr val="dk1"/>
              </a:buClr>
              <a:buSzPct val="100000"/>
              <a:buFont typeface="Arial"/>
              <a:buChar char="●"/>
            </a:pPr>
            <a:r>
              <a:rPr lang="en" sz="2400"/>
              <a:t>Parameterized by comprehensive system model</a:t>
            </a:r>
          </a:p>
          <a:p>
            <a:pPr indent="-381000" lvl="0" marL="457200" rtl="0">
              <a:spcBef>
                <a:spcPts val="0"/>
              </a:spcBef>
              <a:buClr>
                <a:schemeClr val="dk1"/>
              </a:buClr>
              <a:buSzPct val="100000"/>
              <a:buFont typeface="Arial"/>
              <a:buChar char="●"/>
            </a:pPr>
            <a:r>
              <a:rPr lang="en" sz="2400"/>
              <a:t>Leaves universally quantify over families of specifications, written in pluggable property-specific little languages, and varying by stakeholder, context, phase, etc</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pic>
        <p:nvPicPr>
          <p:cNvPr id="89" name="Shape 89"/>
          <p:cNvPicPr preferRelativeResize="0"/>
          <p:nvPr/>
        </p:nvPicPr>
        <p:blipFill>
          <a:blip r:embed="rId3">
            <a:alphaModFix/>
          </a:blip>
          <a:stretch>
            <a:fillRect/>
          </a:stretch>
        </p:blipFill>
        <p:spPr>
          <a:xfrm>
            <a:off x="295329" y="53125"/>
            <a:ext cx="7260990" cy="5143499"/>
          </a:xfrm>
          <a:prstGeom prst="rect">
            <a:avLst/>
          </a:prstGeom>
          <a:noFill/>
          <a:ln>
            <a:noFill/>
          </a:ln>
        </p:spPr>
      </p:pic>
      <p:sp>
        <p:nvSpPr>
          <p:cNvPr id="90" name="Shape 90"/>
          <p:cNvSpPr txBox="1"/>
          <p:nvPr/>
        </p:nvSpPr>
        <p:spPr>
          <a:xfrm>
            <a:off x="142925" y="53125"/>
            <a:ext cx="2880299" cy="802500"/>
          </a:xfrm>
          <a:prstGeom prst="rect">
            <a:avLst/>
          </a:prstGeom>
          <a:noFill/>
          <a:ln>
            <a:noFill/>
          </a:ln>
        </p:spPr>
        <p:txBody>
          <a:bodyPr anchorCtr="0" anchor="t" bIns="91425" lIns="91425" rIns="91425" tIns="91425">
            <a:noAutofit/>
          </a:bodyPr>
          <a:lstStyle/>
          <a:p>
            <a:pPr>
              <a:spcBef>
                <a:spcPts val="0"/>
              </a:spcBef>
              <a:buNone/>
            </a:pPr>
            <a:r>
              <a:rPr lang="en"/>
              <a:t>System Model: parameterized by stakeholders, value metrics, contexts, phases, product models </a:t>
            </a:r>
          </a:p>
        </p:txBody>
      </p:sp>
      <p:cxnSp>
        <p:nvCxnSpPr>
          <p:cNvPr id="91" name="Shape 91"/>
          <p:cNvCxnSpPr>
            <a:stCxn id="90" idx="2"/>
          </p:cNvCxnSpPr>
          <p:nvPr/>
        </p:nvCxnSpPr>
        <p:spPr>
          <a:xfrm flipH="1">
            <a:off x="1323574" y="855625"/>
            <a:ext cx="259500" cy="1160700"/>
          </a:xfrm>
          <a:prstGeom prst="straightConnector1">
            <a:avLst/>
          </a:prstGeom>
          <a:noFill/>
          <a:ln cap="flat" cmpd="sng" w="19050">
            <a:solidFill>
              <a:schemeClr val="dk2"/>
            </a:solidFill>
            <a:prstDash val="solid"/>
            <a:round/>
            <a:headEnd len="lg" w="lg" type="none"/>
            <a:tailEnd len="lg" w="lg" type="triangle"/>
          </a:ln>
        </p:spPr>
      </p:cxnSp>
      <p:sp>
        <p:nvSpPr>
          <p:cNvPr id="92" name="Shape 92"/>
          <p:cNvSpPr txBox="1"/>
          <p:nvPr/>
        </p:nvSpPr>
        <p:spPr>
          <a:xfrm>
            <a:off x="7180325" y="2036700"/>
            <a:ext cx="1963800" cy="2324999"/>
          </a:xfrm>
          <a:prstGeom prst="rect">
            <a:avLst/>
          </a:prstGeom>
          <a:noFill/>
          <a:ln>
            <a:noFill/>
          </a:ln>
        </p:spPr>
        <p:txBody>
          <a:bodyPr anchorCtr="0" anchor="t" bIns="91425" lIns="91425" rIns="91425" tIns="91425">
            <a:noAutofit/>
          </a:bodyPr>
          <a:lstStyle/>
          <a:p>
            <a:pPr>
              <a:spcBef>
                <a:spcPts val="0"/>
              </a:spcBef>
              <a:buNone/>
            </a:pPr>
            <a:r>
              <a:rPr lang="en"/>
              <a:t>Forall stakeholders s, contexts c, phases p, </a:t>
            </a:r>
            <a:r>
              <a:rPr i="1" lang="en" u="sng"/>
              <a:t>adaptable</a:t>
            </a:r>
            <a:r>
              <a:rPr i="1" lang="en"/>
              <a:t> </a:t>
            </a:r>
            <a:r>
              <a:rPr lang="en"/>
              <a:t> s c p.</a:t>
            </a:r>
            <a:br>
              <a:rPr lang="en"/>
            </a:br>
            <a:br>
              <a:rPr lang="en"/>
            </a:br>
            <a:r>
              <a:rPr i="1" lang="en"/>
              <a:t>adaptable</a:t>
            </a:r>
            <a:r>
              <a:rPr lang="en"/>
              <a:t> is system- specific </a:t>
            </a:r>
            <a:r>
              <a:rPr lang="en" u="sng"/>
              <a:t>family</a:t>
            </a:r>
            <a:r>
              <a:rPr lang="en"/>
              <a:t> of specs written, in a property-specific sub-language (e.g., one in which one can talk about the costs of change using metrics)</a:t>
            </a:r>
          </a:p>
        </p:txBody>
      </p:sp>
      <p:cxnSp>
        <p:nvCxnSpPr>
          <p:cNvPr id="93" name="Shape 93"/>
          <p:cNvCxnSpPr/>
          <p:nvPr/>
        </p:nvCxnSpPr>
        <p:spPr>
          <a:xfrm rot="10800000">
            <a:off x="6693425" y="699500"/>
            <a:ext cx="733799" cy="1323599"/>
          </a:xfrm>
          <a:prstGeom prst="straightConnector1">
            <a:avLst/>
          </a:prstGeom>
          <a:noFill/>
          <a:ln cap="flat" cmpd="sng" w="19050">
            <a:solidFill>
              <a:schemeClr val="dk2"/>
            </a:solidFill>
            <a:prstDash val="solid"/>
            <a:round/>
            <a:headEnd len="lg" w="lg" type="none"/>
            <a:tailEnd len="lg" w="lg" type="triangle"/>
          </a:ln>
        </p:spPr>
      </p:cxn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External content inserted here</a:t>
            </a:r>
          </a:p>
        </p:txBody>
      </p:sp>
      <p:sp>
        <p:nvSpPr>
          <p:cNvPr id="99" name="Shape 99"/>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a:spcBef>
                <a:spcPts val="0"/>
              </a:spcBef>
              <a:buClr>
                <a:schemeClr val="dk1"/>
              </a:buClr>
              <a:buFont typeface="Arial"/>
              <a:buChar char="●"/>
            </a:pPr>
            <a:r>
              <a:t/>
            </a:r>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457200" y="53578"/>
            <a:ext cx="8229600" cy="857400"/>
          </a:xfrm>
          <a:prstGeom prst="rect">
            <a:avLst/>
          </a:prstGeom>
        </p:spPr>
        <p:txBody>
          <a:bodyPr anchorCtr="0" anchor="b" bIns="91425" lIns="91425" rIns="91425" tIns="91425">
            <a:noAutofit/>
          </a:bodyPr>
          <a:lstStyle/>
          <a:p>
            <a:pPr>
              <a:spcBef>
                <a:spcPts val="0"/>
              </a:spcBef>
              <a:buNone/>
            </a:pPr>
            <a:r>
              <a:rPr lang="en"/>
              <a:t>Summary</a:t>
            </a:r>
          </a:p>
        </p:txBody>
      </p:sp>
      <p:sp>
        <p:nvSpPr>
          <p:cNvPr id="105" name="Shape 105"/>
          <p:cNvSpPr txBox="1"/>
          <p:nvPr>
            <p:ph idx="1" type="body"/>
          </p:nvPr>
        </p:nvSpPr>
        <p:spPr>
          <a:xfrm>
            <a:off x="457200" y="1047750"/>
            <a:ext cx="8229600" cy="3725699"/>
          </a:xfrm>
          <a:prstGeom prst="rect">
            <a:avLst/>
          </a:prstGeom>
        </p:spPr>
        <p:txBody>
          <a:bodyPr anchorCtr="0" anchor="t" bIns="91425" lIns="91425" rIns="91425" tIns="91425">
            <a:noAutofit/>
          </a:bodyPr>
          <a:lstStyle/>
          <a:p>
            <a:pPr indent="-381000" lvl="0" marL="457200" rtl="0">
              <a:spcBef>
                <a:spcPts val="0"/>
              </a:spcBef>
              <a:buClr>
                <a:schemeClr val="dk1"/>
              </a:buClr>
              <a:buSzPct val="100000"/>
              <a:buFont typeface="Arial"/>
              <a:buChar char="●"/>
            </a:pPr>
            <a:r>
              <a:rPr lang="en" sz="2400"/>
              <a:t>Taxonomy parameterized by system type</a:t>
            </a:r>
          </a:p>
          <a:p>
            <a:pPr indent="-381000" lvl="0" marL="457200" rtl="0">
              <a:spcBef>
                <a:spcPts val="0"/>
              </a:spcBef>
              <a:buClr>
                <a:schemeClr val="dk1"/>
              </a:buClr>
              <a:buSzPct val="100000"/>
              <a:buFont typeface="Arial"/>
              <a:buChar char="●"/>
            </a:pPr>
            <a:r>
              <a:rPr lang="en" sz="2400"/>
              <a:t>System parameterized by contexts, stakeholders, etc</a:t>
            </a:r>
          </a:p>
          <a:p>
            <a:pPr indent="-381000" lvl="0" marL="457200" rtl="0">
              <a:spcBef>
                <a:spcPts val="0"/>
              </a:spcBef>
              <a:buClr>
                <a:schemeClr val="dk1"/>
              </a:buClr>
              <a:buSzPct val="100000"/>
              <a:buFont typeface="Arial"/>
              <a:buChar char="●"/>
            </a:pPr>
            <a:r>
              <a:rPr lang="en" sz="2400"/>
              <a:t>Arbitrary system models, mathematics</a:t>
            </a:r>
          </a:p>
          <a:p>
            <a:pPr indent="-381000" lvl="0" marL="457200" rtl="0">
              <a:spcBef>
                <a:spcPts val="0"/>
              </a:spcBef>
              <a:buClr>
                <a:schemeClr val="dk1"/>
              </a:buClr>
              <a:buSzPct val="100000"/>
              <a:buFont typeface="Arial"/>
              <a:buChar char="●"/>
            </a:pPr>
            <a:r>
              <a:rPr lang="en" sz="2400"/>
              <a:t>Suites of property-specific little languages</a:t>
            </a:r>
          </a:p>
          <a:p>
            <a:pPr indent="-381000" lvl="0" marL="457200" rtl="0">
              <a:spcBef>
                <a:spcPts val="0"/>
              </a:spcBef>
              <a:buClr>
                <a:schemeClr val="dk1"/>
              </a:buClr>
              <a:buSzPct val="100000"/>
              <a:buFont typeface="Arial"/>
              <a:buChar char="●"/>
            </a:pPr>
            <a:r>
              <a:rPr lang="en" sz="2400"/>
              <a:t>E.g., hazan handled in dependability langs</a:t>
            </a:r>
          </a:p>
          <a:p>
            <a:pPr indent="-381000" lvl="0" marL="457200" rtl="0">
              <a:spcBef>
                <a:spcPts val="0"/>
              </a:spcBef>
              <a:buClr>
                <a:schemeClr val="dk1"/>
              </a:buClr>
              <a:buSzPct val="100000"/>
              <a:buFont typeface="Arial"/>
              <a:buChar char="●"/>
            </a:pPr>
            <a:r>
              <a:rPr lang="en" sz="2400"/>
              <a:t>Proof automation for certificate management</a:t>
            </a:r>
          </a:p>
          <a:p>
            <a:pPr indent="-381000" lvl="0" marL="457200" rtl="0">
              <a:spcBef>
                <a:spcPts val="0"/>
              </a:spcBef>
              <a:buClr>
                <a:schemeClr val="dk1"/>
              </a:buClr>
              <a:buSzPct val="100000"/>
              <a:buFont typeface="Arial"/>
              <a:buChar char="●"/>
            </a:pPr>
            <a:r>
              <a:rPr lang="en" sz="2400"/>
              <a:t>Mechanism for property management</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Planned work</a:t>
            </a:r>
          </a:p>
        </p:txBody>
      </p:sp>
      <p:sp>
        <p:nvSpPr>
          <p:cNvPr id="111" name="Shape 111"/>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0"/>
              </a:spcBef>
              <a:buClr>
                <a:schemeClr val="dk1"/>
              </a:buClr>
              <a:buSzPct val="100000"/>
              <a:buFont typeface="Arial"/>
              <a:buChar char="●"/>
            </a:pPr>
            <a:r>
              <a:rPr lang="en" sz="2400"/>
              <a:t>Need modern theory/evidence evolution environments</a:t>
            </a:r>
          </a:p>
          <a:p>
            <a:pPr indent="-381000" lvl="0" marL="457200" rtl="0">
              <a:spcBef>
                <a:spcPts val="0"/>
              </a:spcBef>
              <a:buClr>
                <a:schemeClr val="dk1"/>
              </a:buClr>
              <a:buSzPct val="100000"/>
              <a:buFont typeface="Arial"/>
              <a:buChar char="●"/>
            </a:pPr>
            <a:r>
              <a:rPr lang="en" sz="2400"/>
              <a:t>From </a:t>
            </a:r>
            <a:r>
              <a:rPr i="1" lang="en" sz="2400"/>
              <a:t>cases</a:t>
            </a:r>
            <a:r>
              <a:rPr lang="en" sz="2400"/>
              <a:t> to assurance </a:t>
            </a:r>
            <a:r>
              <a:rPr i="1" lang="en" sz="2400"/>
              <a:t>systems</a:t>
            </a:r>
            <a:r>
              <a:rPr lang="en" sz="2400"/>
              <a:t> and </a:t>
            </a:r>
            <a:r>
              <a:rPr i="1" lang="en" sz="2400"/>
              <a:t>processes</a:t>
            </a:r>
          </a:p>
          <a:p>
            <a:pPr indent="-381000" lvl="0" marL="457200" rtl="0">
              <a:spcBef>
                <a:spcPts val="0"/>
              </a:spcBef>
              <a:buClr>
                <a:schemeClr val="dk1"/>
              </a:buClr>
              <a:buSzPct val="100000"/>
              <a:buFont typeface="Arial"/>
              <a:buChar char="●"/>
            </a:pPr>
            <a:r>
              <a:rPr lang="en" sz="2400"/>
              <a:t>Research projects around numerous little languages</a:t>
            </a:r>
          </a:p>
          <a:p>
            <a:pPr indent="-381000" lvl="0" marL="457200" rtl="0">
              <a:spcBef>
                <a:spcPts val="0"/>
              </a:spcBef>
              <a:buClr>
                <a:schemeClr val="dk1"/>
              </a:buClr>
              <a:buSzPct val="100000"/>
              <a:buFont typeface="Arial"/>
              <a:buChar char="●"/>
            </a:pPr>
            <a:r>
              <a:rPr lang="en" sz="2400"/>
              <a:t>Prototype tools and evaluation in engineering practice</a:t>
            </a:r>
          </a:p>
          <a:p>
            <a:pPr indent="-381000" lvl="0" marL="457200" rtl="0">
              <a:spcBef>
                <a:spcPts val="0"/>
              </a:spcBef>
              <a:buClr>
                <a:schemeClr val="dk1"/>
              </a:buClr>
              <a:buSzPct val="100000"/>
              <a:buFont typeface="Arial"/>
              <a:buChar char="●"/>
            </a:pPr>
            <a:r>
              <a:rPr lang="en" sz="2400"/>
              <a:t>Value assurance cases as evolving </a:t>
            </a:r>
            <a:r>
              <a:rPr i="1" lang="en" sz="2400"/>
              <a:t>scientific theories</a:t>
            </a:r>
            <a:r>
              <a:rPr lang="en" sz="2400"/>
              <a:t> </a:t>
            </a:r>
          </a:p>
          <a:p>
            <a:pPr indent="-381000" lvl="0" marL="457200" rtl="0">
              <a:spcBef>
                <a:spcPts val="0"/>
              </a:spcBef>
              <a:buClr>
                <a:schemeClr val="dk1"/>
              </a:buClr>
              <a:buSzPct val="100000"/>
              <a:buFont typeface="Arial"/>
              <a:buChar char="●"/>
            </a:pPr>
            <a:r>
              <a:rPr lang="en" sz="2400"/>
              <a:t>But it’s a Science of the Artificial, so when our theories fail, we can change the theory, or change the system!</a:t>
            </a:r>
          </a:p>
          <a:p>
            <a:pPr indent="-381000" lvl="0" marL="457200" rtl="0">
              <a:spcBef>
                <a:spcPts val="0"/>
              </a:spcBef>
              <a:buClr>
                <a:schemeClr val="dk1"/>
              </a:buClr>
              <a:buSzPct val="100000"/>
              <a:buFont typeface="Arial"/>
              <a:buChar char="●"/>
            </a:pPr>
            <a:r>
              <a:rPr lang="en" sz="2400"/>
              <a:t>Value assurance as a basis for lifecycle management</a:t>
            </a:r>
          </a:p>
          <a:p>
            <a:pPr>
              <a:spcBef>
                <a:spcPts val="0"/>
              </a:spcBef>
              <a:buNone/>
            </a:pPr>
            <a:r>
              <a:t/>
            </a:r>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pic>
        <p:nvPicPr>
          <p:cNvPr id="116" name="Shape 116"/>
          <p:cNvPicPr preferRelativeResize="0"/>
          <p:nvPr/>
        </p:nvPicPr>
        <p:blipFill>
          <a:blip r:embed="rId3">
            <a:alphaModFix/>
          </a:blip>
          <a:stretch>
            <a:fillRect/>
          </a:stretch>
        </p:blipFill>
        <p:spPr>
          <a:xfrm>
            <a:off x="0" y="0"/>
            <a:ext cx="9144000" cy="5143498"/>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 name="Shape 35"/>
        <p:cNvGrpSpPr/>
        <p:nvPr/>
      </p:nvGrpSpPr>
      <p:grpSpPr>
        <a:xfrm>
          <a:off x="0" y="0"/>
          <a:ext cx="0" cy="0"/>
          <a:chOff x="0" y="0"/>
          <a:chExt cx="0" cy="0"/>
        </a:xfrm>
      </p:grpSpPr>
      <p:pic>
        <p:nvPicPr>
          <p:cNvPr id="36" name="Shape 36"/>
          <p:cNvPicPr preferRelativeResize="0"/>
          <p:nvPr/>
        </p:nvPicPr>
        <p:blipFill>
          <a:blip r:embed="rId3">
            <a:alphaModFix/>
          </a:blip>
          <a:stretch>
            <a:fillRect/>
          </a:stretch>
        </p:blipFill>
        <p:spPr>
          <a:xfrm>
            <a:off x="0" y="0"/>
            <a:ext cx="9144000" cy="5143498"/>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x="0" y="0"/>
          <a:ext cx="0" cy="0"/>
          <a:chOff x="0" y="0"/>
          <a:chExt cx="0" cy="0"/>
        </a:xfrm>
      </p:grpSpPr>
      <p:sp>
        <p:nvSpPr>
          <p:cNvPr id="41" name="Shape 4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Recent Report on Pilot Testing</a:t>
            </a:r>
          </a:p>
        </p:txBody>
      </p:sp>
      <p:sp>
        <p:nvSpPr>
          <p:cNvPr id="42" name="Shape 42"/>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$1,500,000,000,000.00 est. TCO</a:t>
            </a:r>
          </a:p>
          <a:p>
            <a:pPr indent="-419100" lvl="0" marL="457200" rtl="0">
              <a:spcBef>
                <a:spcPts val="0"/>
              </a:spcBef>
              <a:buClr>
                <a:schemeClr val="dk1"/>
              </a:buClr>
              <a:buSzPct val="100000"/>
              <a:buFont typeface="Arial"/>
              <a:buChar char="●"/>
            </a:pPr>
            <a:r>
              <a:rPr lang="en"/>
              <a:t>Recently leaked FOUO test pilot report</a:t>
            </a:r>
          </a:p>
          <a:p>
            <a:pPr indent="-419100" lvl="0" marL="457200" rtl="0">
              <a:spcBef>
                <a:spcPts val="0"/>
              </a:spcBef>
              <a:buClr>
                <a:schemeClr val="dk1"/>
              </a:buClr>
              <a:buSzPct val="100000"/>
              <a:buFont typeface="Arial"/>
              <a:buChar char="●"/>
            </a:pPr>
            <a:r>
              <a:rPr lang="en"/>
              <a:t>Clean F35 vs. F16 with double drop tanks </a:t>
            </a:r>
          </a:p>
          <a:p>
            <a:pPr indent="-419100" lvl="0" marL="457200">
              <a:spcBef>
                <a:spcPts val="0"/>
              </a:spcBef>
              <a:buClr>
                <a:schemeClr val="dk1"/>
              </a:buClr>
              <a:buSzPct val="100000"/>
              <a:buFont typeface="Arial"/>
              <a:buChar char="●"/>
            </a:pPr>
            <a:r>
              <a:rPr lang="en"/>
              <a:t>“... focused on ... effectiveness in performing ... maneuvers in dynamic environment”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x="0" y="0"/>
          <a:ext cx="0" cy="0"/>
          <a:chOff x="0" y="0"/>
          <a:chExt cx="0" cy="0"/>
        </a:xfrm>
      </p:grpSpPr>
      <p:sp>
        <p:nvSpPr>
          <p:cNvPr id="47" name="Shape 4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Pilot-Reported Results</a:t>
            </a:r>
          </a:p>
        </p:txBody>
      </p:sp>
      <p:sp>
        <p:nvSpPr>
          <p:cNvPr id="48" name="Shape 48"/>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42900" lvl="0" marL="457200" rtl="0">
              <a:spcBef>
                <a:spcPts val="0"/>
              </a:spcBef>
              <a:buClr>
                <a:schemeClr val="dk1"/>
              </a:buClr>
              <a:buSzPct val="100000"/>
              <a:buFont typeface="Arial"/>
              <a:buChar char="●"/>
            </a:pPr>
            <a:r>
              <a:rPr lang="en" sz="1800"/>
              <a:t>The F35 “can’t turn or climb fast enough to hit an enemy plane during a dogfight or to dodge the enemy’s own gunfire”</a:t>
            </a:r>
          </a:p>
          <a:p>
            <a:pPr indent="-342900" lvl="0" marL="457200" rtl="0">
              <a:spcBef>
                <a:spcPts val="0"/>
              </a:spcBef>
              <a:buClr>
                <a:schemeClr val="dk1"/>
              </a:buClr>
              <a:buSzPct val="100000"/>
              <a:buFont typeface="Arial"/>
              <a:buChar char="●"/>
            </a:pPr>
            <a:r>
              <a:rPr lang="en" sz="1800"/>
              <a:t>The “... F-35 was at a distinct energy disadvantage”</a:t>
            </a:r>
          </a:p>
          <a:p>
            <a:pPr indent="-342900" lvl="0" marL="457200" rtl="0">
              <a:spcBef>
                <a:spcPts val="0"/>
              </a:spcBef>
              <a:buClr>
                <a:schemeClr val="dk1"/>
              </a:buClr>
              <a:buSzPct val="100000"/>
              <a:buFont typeface="Arial"/>
              <a:buChar char="●"/>
            </a:pPr>
            <a:r>
              <a:rPr lang="en" sz="1800"/>
              <a:t>The F35 exhibited an “...insufficient pitch rate”</a:t>
            </a:r>
          </a:p>
          <a:p>
            <a:pPr indent="-342900" lvl="0" marL="457200" rtl="0">
              <a:spcBef>
                <a:spcPts val="0"/>
              </a:spcBef>
              <a:buClr>
                <a:schemeClr val="dk1"/>
              </a:buClr>
              <a:buSzPct val="100000"/>
              <a:buFont typeface="Arial"/>
              <a:buChar char="●"/>
            </a:pPr>
            <a:r>
              <a:rPr lang="en" sz="1800"/>
              <a:t>The F35’s “... energy deficit to the bandit would increase over time” </a:t>
            </a:r>
          </a:p>
          <a:p>
            <a:pPr indent="-342900" lvl="0" marL="457200" rtl="0">
              <a:spcBef>
                <a:spcPts val="0"/>
              </a:spcBef>
              <a:buClr>
                <a:schemeClr val="dk1"/>
              </a:buClr>
              <a:buSzPct val="100000"/>
              <a:buFont typeface="Arial"/>
              <a:buChar char="●"/>
            </a:pPr>
            <a:r>
              <a:rPr lang="en" sz="1800"/>
              <a:t>“The flying qualities in the blended region... were not intuitive or favorable.”</a:t>
            </a:r>
          </a:p>
          <a:p>
            <a:pPr indent="-342900" lvl="0" marL="457200" rtl="0">
              <a:spcBef>
                <a:spcPts val="0"/>
              </a:spcBef>
              <a:buClr>
                <a:schemeClr val="dk1"/>
              </a:buClr>
              <a:buSzPct val="100000"/>
              <a:buFont typeface="Arial"/>
              <a:buChar char="●"/>
            </a:pPr>
            <a:r>
              <a:rPr lang="en" sz="1800"/>
              <a:t>“... the nose rate was slow, allowing [the F16] to easily time his jink prior to a gun solution”</a:t>
            </a:r>
          </a:p>
          <a:p>
            <a:pPr indent="-342900" lvl="0" marL="457200" rtl="0">
              <a:spcBef>
                <a:spcPts val="0"/>
              </a:spcBef>
              <a:buClr>
                <a:schemeClr val="dk1"/>
              </a:buClr>
              <a:buSzPct val="100000"/>
              <a:buFont typeface="Arial"/>
              <a:buChar char="●"/>
            </a:pPr>
            <a:r>
              <a:rPr lang="en" sz="1800"/>
              <a:t>“The helmet was too large for the space inside the canopy to adequately see behind the aircraft”</a:t>
            </a:r>
          </a:p>
          <a:p>
            <a:pPr indent="-342900" lvl="0" marL="457200" rtl="0">
              <a:spcBef>
                <a:spcPts val="0"/>
              </a:spcBef>
              <a:buClr>
                <a:schemeClr val="dk1"/>
              </a:buClr>
              <a:buSzPct val="100000"/>
              <a:buFont typeface="Arial"/>
              <a:buChar char="●"/>
            </a:pPr>
            <a:r>
              <a:rPr lang="en" sz="1800"/>
              <a:t>WIB report finds F35 “demonstrably inferior in a dogfight with the F-16”</a:t>
            </a:r>
          </a:p>
          <a:p>
            <a:pPr indent="-342900" lvl="0" marL="457200" rtl="0">
              <a:spcBef>
                <a:spcPts val="0"/>
              </a:spcBef>
              <a:buClr>
                <a:schemeClr val="dk1"/>
              </a:buClr>
              <a:buSzPct val="100000"/>
              <a:buFont typeface="Arial"/>
              <a:buChar char="●"/>
            </a:pPr>
            <a:r>
              <a:rPr lang="en" sz="1800">
                <a:solidFill>
                  <a:srgbClr val="636363"/>
                </a:solidFill>
              </a:rPr>
              <a:t>AF: “The F-35's technology is designed to engage, shoot, and kill its enemy from long distances, not necessarily in "dogfighting …” (Um.)</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x="0" y="0"/>
          <a:ext cx="0" cy="0"/>
          <a:chOff x="0" y="0"/>
          <a:chExt cx="0" cy="0"/>
        </a:xfrm>
      </p:grpSpPr>
      <p:sp>
        <p:nvSpPr>
          <p:cNvPr id="53" name="Shape 5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Massive failure of </a:t>
            </a:r>
            <a:r>
              <a:rPr i="1" lang="en"/>
              <a:t>value</a:t>
            </a:r>
            <a:r>
              <a:rPr lang="en"/>
              <a:t> assurance?</a:t>
            </a:r>
          </a:p>
        </p:txBody>
      </p:sp>
      <p:sp>
        <p:nvSpPr>
          <p:cNvPr id="54" name="Shape 54"/>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Has anyone been killed by lack of “safety”?</a:t>
            </a:r>
          </a:p>
          <a:p>
            <a:pPr indent="-419100" lvl="0" marL="457200" rtl="0">
              <a:spcBef>
                <a:spcPts val="0"/>
              </a:spcBef>
              <a:buClr>
                <a:schemeClr val="dk1"/>
              </a:buClr>
              <a:buSzPct val="100000"/>
              <a:buFont typeface="Arial"/>
              <a:buChar char="●"/>
            </a:pPr>
            <a:r>
              <a:rPr lang="en"/>
              <a:t>Pilot fatalities in F35 mishaps to date = 0</a:t>
            </a:r>
          </a:p>
          <a:p>
            <a:pPr indent="-419100" lvl="0" marL="457200" rtl="0">
              <a:spcBef>
                <a:spcPts val="0"/>
              </a:spcBef>
              <a:buClr>
                <a:schemeClr val="dk1"/>
              </a:buClr>
              <a:buSzPct val="100000"/>
              <a:buFont typeface="Arial"/>
              <a:buChar char="●"/>
            </a:pPr>
            <a:r>
              <a:rPr lang="en"/>
              <a:t>Potential waste of $1T </a:t>
            </a:r>
            <a:r>
              <a:rPr i="1" lang="en"/>
              <a:t>is </a:t>
            </a:r>
            <a:r>
              <a:rPr lang="en"/>
              <a:t>a stunning hazard</a:t>
            </a:r>
          </a:p>
          <a:p>
            <a:pPr indent="-419100" lvl="0" marL="457200" rtl="0">
              <a:spcBef>
                <a:spcPts val="0"/>
              </a:spcBef>
              <a:buClr>
                <a:schemeClr val="dk1"/>
              </a:buClr>
              <a:buSzPct val="100000"/>
              <a:buFont typeface="Arial"/>
              <a:buChar char="●"/>
            </a:pPr>
            <a:r>
              <a:rPr lang="en"/>
              <a:t>Value destruction scale </a:t>
            </a:r>
            <a:r>
              <a:rPr i="1" lang="en"/>
              <a:t>profoundly harmful</a:t>
            </a:r>
          </a:p>
          <a:p>
            <a:pPr indent="-419100" lvl="0" marL="457200" rtl="0">
              <a:spcBef>
                <a:spcPts val="0"/>
              </a:spcBef>
              <a:buClr>
                <a:schemeClr val="dk1"/>
              </a:buClr>
              <a:buSzPct val="100000"/>
              <a:buFont typeface="Arial"/>
              <a:buChar char="●"/>
            </a:pPr>
            <a:r>
              <a:rPr lang="en"/>
              <a:t>Hunger, education, drug addiction, roads, …</a:t>
            </a:r>
          </a:p>
          <a:p>
            <a:pPr indent="-419100" lvl="0" marL="457200" rtl="0">
              <a:spcBef>
                <a:spcPts val="0"/>
              </a:spcBef>
              <a:buClr>
                <a:schemeClr val="dk1"/>
              </a:buClr>
              <a:buSzPct val="100000"/>
              <a:buFont typeface="Arial"/>
              <a:buChar char="●"/>
            </a:pPr>
            <a:r>
              <a:rPr lang="en"/>
              <a:t>F35 is hardly the only program of this kind</a:t>
            </a:r>
          </a:p>
          <a:p>
            <a:pPr indent="-419100" lvl="0" marL="457200" rtl="0">
              <a:spcBef>
                <a:spcPts val="0"/>
              </a:spcBef>
              <a:buClr>
                <a:schemeClr val="dk1"/>
              </a:buClr>
              <a:buSzPct val="100000"/>
              <a:buFont typeface="Arial"/>
              <a:buChar char="●"/>
            </a:pPr>
            <a:r>
              <a:rPr lang="en"/>
              <a:t>Service without unacceptable losses is key </a:t>
            </a:r>
          </a:p>
          <a:p>
            <a:pPr indent="-419100" lvl="0" marL="457200" rtl="0">
              <a:spcBef>
                <a:spcPts val="0"/>
              </a:spcBef>
              <a:buClr>
                <a:schemeClr val="dk1"/>
              </a:buClr>
              <a:buSzPct val="100000"/>
              <a:buFont typeface="Arial"/>
              <a:buChar char="●"/>
            </a:pPr>
            <a:r>
              <a:rPr lang="en"/>
              <a:t>We need comprehensive </a:t>
            </a:r>
            <a:r>
              <a:rPr i="1" lang="en" u="sng"/>
              <a:t>value assurance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sz="2400"/>
              <a:t>Value flows from full range of system properties</a:t>
            </a:r>
          </a:p>
        </p:txBody>
      </p:sp>
      <p:sp>
        <p:nvSpPr>
          <p:cNvPr id="60" name="Shape 60"/>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a:spcBef>
                <a:spcPts val="0"/>
              </a:spcBef>
              <a:buClr>
                <a:schemeClr val="dk1"/>
              </a:buClr>
              <a:buSzPct val="100000"/>
              <a:buFont typeface="Arial"/>
              <a:buChar char="●"/>
            </a:pPr>
            <a:r>
              <a:rPr lang="en" sz="2400"/>
              <a:t>Affordability, resilience, dependability, mission effectiveness, flexibility, modifiability, security, safety, reliability, availability, maintainability, survivability, robustness, cost effectiveness, timeliness, availability of and efficiency in the use of key personnel and other resources, manufacturability, sustainability, physical capability, cyber capability, usability, speed, endurability, maneuverability, accuracy, scalability, versatility, interoperability [Boehm’s top-level taxonomy, 2015]</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pic>
        <p:nvPicPr>
          <p:cNvPr id="65" name="Shape 65"/>
          <p:cNvPicPr preferRelativeResize="0"/>
          <p:nvPr/>
        </p:nvPicPr>
        <p:blipFill>
          <a:blip r:embed="rId3">
            <a:alphaModFix/>
          </a:blip>
          <a:stretch>
            <a:fillRect/>
          </a:stretch>
        </p:blipFill>
        <p:spPr>
          <a:xfrm>
            <a:off x="789104" y="0"/>
            <a:ext cx="7260990" cy="5143499"/>
          </a:xfrm>
          <a:prstGeom prst="rect">
            <a:avLst/>
          </a:prstGeom>
          <a:noFill/>
          <a:ln>
            <a:noFill/>
          </a:ln>
        </p:spPr>
      </p:pic>
      <p:sp>
        <p:nvSpPr>
          <p:cNvPr id="66" name="Shape 66"/>
          <p:cNvSpPr txBox="1"/>
          <p:nvPr/>
        </p:nvSpPr>
        <p:spPr>
          <a:xfrm>
            <a:off x="228600" y="4221250"/>
            <a:ext cx="3723899" cy="693599"/>
          </a:xfrm>
          <a:prstGeom prst="rect">
            <a:avLst/>
          </a:prstGeom>
          <a:noFill/>
          <a:ln>
            <a:noFill/>
          </a:ln>
        </p:spPr>
        <p:txBody>
          <a:bodyPr anchorCtr="0" anchor="t" bIns="91425" lIns="91425" rIns="91425" tIns="91425">
            <a:noAutofit/>
          </a:bodyPr>
          <a:lstStyle/>
          <a:p>
            <a:pPr>
              <a:spcBef>
                <a:spcPts val="0"/>
              </a:spcBef>
              <a:buNone/>
            </a:pPr>
            <a:r>
              <a:rPr lang="en"/>
              <a:t>Based on Boehm and Kukreja, An initial ontology for system qualities, INCOSE 2015, Seattle, July 13-16, 2015. (Top level only.)</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457200" y="129778"/>
            <a:ext cx="8229600" cy="857400"/>
          </a:xfrm>
          <a:prstGeom prst="rect">
            <a:avLst/>
          </a:prstGeom>
        </p:spPr>
        <p:txBody>
          <a:bodyPr anchorCtr="0" anchor="b" bIns="91425" lIns="91425" rIns="91425" tIns="91425">
            <a:noAutofit/>
          </a:bodyPr>
          <a:lstStyle/>
          <a:p>
            <a:pPr>
              <a:spcBef>
                <a:spcPts val="0"/>
              </a:spcBef>
              <a:buNone/>
            </a:pPr>
            <a:r>
              <a:rPr lang="en"/>
              <a:t>Major challenges in value assurance</a:t>
            </a:r>
          </a:p>
        </p:txBody>
      </p:sp>
      <p:sp>
        <p:nvSpPr>
          <p:cNvPr id="72" name="Shape 72"/>
          <p:cNvSpPr txBox="1"/>
          <p:nvPr>
            <p:ph idx="1" type="body"/>
          </p:nvPr>
        </p:nvSpPr>
        <p:spPr>
          <a:xfrm>
            <a:off x="457200" y="1123950"/>
            <a:ext cx="8229600" cy="3725699"/>
          </a:xfrm>
          <a:prstGeom prst="rect">
            <a:avLst/>
          </a:prstGeom>
        </p:spPr>
        <p:txBody>
          <a:bodyPr anchorCtr="0" anchor="t" bIns="91425" lIns="91425" rIns="91425" tIns="91425">
            <a:noAutofit/>
          </a:bodyPr>
          <a:lstStyle/>
          <a:p>
            <a:pPr indent="-381000" lvl="0" marL="457200" rtl="0">
              <a:spcBef>
                <a:spcPts val="0"/>
              </a:spcBef>
              <a:buClr>
                <a:schemeClr val="dk1"/>
              </a:buClr>
              <a:buSzPct val="100000"/>
              <a:buFont typeface="Arial"/>
              <a:buChar char="●"/>
            </a:pPr>
            <a:r>
              <a:rPr lang="en" sz="2400"/>
              <a:t>Engineers over-focused on functional decompositions </a:t>
            </a:r>
          </a:p>
          <a:p>
            <a:pPr indent="-381000" lvl="0" marL="457200" rtl="0">
              <a:spcBef>
                <a:spcPts val="0"/>
              </a:spcBef>
              <a:buClr>
                <a:schemeClr val="dk1"/>
              </a:buClr>
              <a:buSzPct val="100000"/>
              <a:buFont typeface="Arial"/>
              <a:buChar char="●"/>
            </a:pPr>
            <a:r>
              <a:rPr lang="en" sz="2400"/>
              <a:t>Poor ability to </a:t>
            </a:r>
            <a:r>
              <a:rPr i="1" lang="en" sz="2400" u="sng"/>
              <a:t>manage</a:t>
            </a:r>
            <a:r>
              <a:rPr lang="en" sz="2400"/>
              <a:t> full range of system properties</a:t>
            </a:r>
          </a:p>
          <a:p>
            <a:pPr indent="-342900" lvl="1" marL="914400" rtl="0">
              <a:spcBef>
                <a:spcPts val="0"/>
              </a:spcBef>
              <a:buClr>
                <a:schemeClr val="dk1"/>
              </a:buClr>
              <a:buSzPct val="100000"/>
              <a:buFont typeface="Courier New"/>
              <a:buChar char="o"/>
            </a:pPr>
            <a:r>
              <a:rPr lang="en" sz="1800"/>
              <a:t>non-functional system properties </a:t>
            </a:r>
          </a:p>
          <a:p>
            <a:pPr indent="-342900" lvl="1" marL="914400" rtl="0">
              <a:spcBef>
                <a:spcPts val="0"/>
              </a:spcBef>
              <a:buClr>
                <a:schemeClr val="dk1"/>
              </a:buClr>
              <a:buSzPct val="100000"/>
              <a:buFont typeface="Courier New"/>
              <a:buChar char="o"/>
            </a:pPr>
            <a:r>
              <a:rPr lang="en" sz="1800"/>
              <a:t>diverse stakeholder value propositions</a:t>
            </a:r>
          </a:p>
          <a:p>
            <a:pPr indent="-342900" lvl="1" marL="914400" rtl="0">
              <a:spcBef>
                <a:spcPts val="0"/>
              </a:spcBef>
              <a:buClr>
                <a:schemeClr val="dk1"/>
              </a:buClr>
              <a:buSzPct val="100000"/>
              <a:buFont typeface="Courier New"/>
              <a:buChar char="o"/>
            </a:pPr>
            <a:r>
              <a:rPr lang="en" sz="1800"/>
              <a:t>complex tradeoffs among system properties and stakeholder value</a:t>
            </a:r>
          </a:p>
          <a:p>
            <a:pPr indent="-381000" lvl="0" marL="457200" rtl="0">
              <a:spcBef>
                <a:spcPts val="0"/>
              </a:spcBef>
              <a:buClr>
                <a:schemeClr val="dk1"/>
              </a:buClr>
              <a:buSzPct val="100000"/>
              <a:buFont typeface="Arial"/>
              <a:buChar char="●"/>
            </a:pPr>
            <a:r>
              <a:rPr lang="en" sz="2400"/>
              <a:t>Poor ability to </a:t>
            </a:r>
            <a:r>
              <a:rPr i="1" lang="en" sz="2400" u="sng"/>
              <a:t>specify</a:t>
            </a:r>
            <a:r>
              <a:rPr lang="en" sz="2400"/>
              <a:t> system properties</a:t>
            </a:r>
          </a:p>
          <a:p>
            <a:pPr indent="-342900" lvl="1" marL="914400" rtl="0">
              <a:spcBef>
                <a:spcPts val="0"/>
              </a:spcBef>
              <a:buClr>
                <a:schemeClr val="dk1"/>
              </a:buClr>
              <a:buSzPct val="100000"/>
              <a:buFont typeface="Courier New"/>
              <a:buChar char="o"/>
            </a:pPr>
            <a:r>
              <a:rPr lang="en" sz="1800"/>
              <a:t>mature science in areas such as reliability</a:t>
            </a:r>
          </a:p>
          <a:p>
            <a:pPr indent="-342900" lvl="1" marL="914400" rtl="0">
              <a:spcBef>
                <a:spcPts val="0"/>
              </a:spcBef>
              <a:buClr>
                <a:schemeClr val="dk1"/>
              </a:buClr>
              <a:buSzPct val="100000"/>
              <a:buFont typeface="Courier New"/>
              <a:buChar char="o"/>
            </a:pPr>
            <a:r>
              <a:rPr lang="en" sz="1800"/>
              <a:t>immature in flexibility, resilience, performance, etc</a:t>
            </a:r>
          </a:p>
          <a:p>
            <a:pPr indent="-342900" lvl="1" marL="914400" rtl="0">
              <a:spcBef>
                <a:spcPts val="0"/>
              </a:spcBef>
              <a:buClr>
                <a:schemeClr val="dk1"/>
              </a:buClr>
              <a:buSzPct val="100000"/>
              <a:buFont typeface="Courier New"/>
              <a:buChar char="o"/>
            </a:pPr>
            <a:r>
              <a:rPr lang="en" sz="1800"/>
              <a:t>what do these terms mean, and how do we articulate requirements?</a:t>
            </a:r>
          </a:p>
          <a:p>
            <a:pPr indent="-381000" lvl="0" marL="457200" rtl="0">
              <a:spcBef>
                <a:spcPts val="0"/>
              </a:spcBef>
              <a:buClr>
                <a:schemeClr val="dk1"/>
              </a:buClr>
              <a:buSzPct val="100000"/>
              <a:buFont typeface="Arial"/>
              <a:buChar char="●"/>
            </a:pPr>
            <a:r>
              <a:rPr lang="en" sz="2400"/>
              <a:t>Poor ability even to </a:t>
            </a:r>
            <a:r>
              <a:rPr i="1" lang="en" sz="2400" u="sng"/>
              <a:t>define</a:t>
            </a:r>
            <a:r>
              <a:rPr lang="en" sz="2400"/>
              <a:t> system properties </a:t>
            </a:r>
          </a:p>
          <a:p>
            <a:pPr indent="-381000" lvl="0" marL="457200" rtl="0">
              <a:spcBef>
                <a:spcPts val="0"/>
              </a:spcBef>
              <a:buClr>
                <a:schemeClr val="dk1"/>
              </a:buClr>
              <a:buSzPct val="100000"/>
              <a:buFont typeface="Arial"/>
              <a:buChar char="●"/>
            </a:pPr>
            <a:r>
              <a:rPr lang="en" sz="2400"/>
              <a:t>Unacceptable lack of </a:t>
            </a:r>
            <a:r>
              <a:rPr i="1" lang="en" sz="2400"/>
              <a:t>value assurance </a:t>
            </a:r>
            <a:r>
              <a:rPr lang="en" sz="2400"/>
              <a:t>across life-cycle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457200" y="129778"/>
            <a:ext cx="8229600" cy="857400"/>
          </a:xfrm>
          <a:prstGeom prst="rect">
            <a:avLst/>
          </a:prstGeom>
        </p:spPr>
        <p:txBody>
          <a:bodyPr anchorCtr="0" anchor="b" bIns="91425" lIns="91425" rIns="91425" tIns="91425">
            <a:noAutofit/>
          </a:bodyPr>
          <a:lstStyle/>
          <a:p>
            <a:pPr>
              <a:spcBef>
                <a:spcPts val="0"/>
              </a:spcBef>
              <a:buNone/>
            </a:pPr>
            <a:r>
              <a:rPr lang="en"/>
              <a:t>Goals of this research effort</a:t>
            </a:r>
          </a:p>
        </p:txBody>
      </p:sp>
      <p:sp>
        <p:nvSpPr>
          <p:cNvPr id="78" name="Shape 78"/>
          <p:cNvSpPr txBox="1"/>
          <p:nvPr>
            <p:ph idx="1" type="body"/>
          </p:nvPr>
        </p:nvSpPr>
        <p:spPr>
          <a:xfrm>
            <a:off x="267450" y="1047750"/>
            <a:ext cx="8641199" cy="3725699"/>
          </a:xfrm>
          <a:prstGeom prst="rect">
            <a:avLst/>
          </a:prstGeom>
        </p:spPr>
        <p:txBody>
          <a:bodyPr anchorCtr="0" anchor="t" bIns="91425" lIns="91425" rIns="91425" tIns="91425">
            <a:noAutofit/>
          </a:bodyPr>
          <a:lstStyle/>
          <a:p>
            <a:pPr indent="-381000" lvl="0" marL="457200" rtl="0">
              <a:spcBef>
                <a:spcPts val="0"/>
              </a:spcBef>
              <a:buClr>
                <a:schemeClr val="dk1"/>
              </a:buClr>
              <a:buSzPct val="100000"/>
              <a:buFont typeface="Arial"/>
              <a:buChar char="●"/>
            </a:pPr>
            <a:r>
              <a:rPr lang="en" sz="2400"/>
              <a:t>Value assurance structures and processes as essential systems engineering </a:t>
            </a:r>
            <a:r>
              <a:rPr i="1" lang="en" sz="2400"/>
              <a:t>capability</a:t>
            </a:r>
            <a:r>
              <a:rPr lang="en" sz="2400"/>
              <a:t> and </a:t>
            </a:r>
            <a:r>
              <a:rPr i="1" lang="en" sz="2400"/>
              <a:t>responsibility</a:t>
            </a:r>
            <a:r>
              <a:rPr lang="en" sz="2400"/>
              <a:t> </a:t>
            </a:r>
          </a:p>
          <a:p>
            <a:pPr indent="-381000" lvl="1" marL="914400" rtl="0">
              <a:spcBef>
                <a:spcPts val="0"/>
              </a:spcBef>
              <a:buClr>
                <a:schemeClr val="dk1"/>
              </a:buClr>
              <a:buSzPct val="100000"/>
              <a:buFont typeface="Courier New"/>
              <a:buChar char="o"/>
            </a:pPr>
            <a:r>
              <a:rPr lang="en" sz="2400"/>
              <a:t>Formalize</a:t>
            </a:r>
            <a:r>
              <a:rPr lang="en"/>
              <a:t>, </a:t>
            </a:r>
            <a:r>
              <a:rPr lang="en" sz="2400"/>
              <a:t>automate definitional property </a:t>
            </a:r>
            <a:r>
              <a:rPr i="1" lang="en" sz="2400"/>
              <a:t>taxonomies</a:t>
            </a:r>
          </a:p>
          <a:p>
            <a:pPr indent="-381000" lvl="1" marL="914400" rtl="0">
              <a:spcBef>
                <a:spcPts val="0"/>
              </a:spcBef>
              <a:buClr>
                <a:schemeClr val="dk1"/>
              </a:buClr>
              <a:buSzPct val="80000"/>
              <a:buFont typeface="Courier New"/>
              <a:buChar char="o"/>
            </a:pPr>
            <a:r>
              <a:rPr lang="en"/>
              <a:t>Parameterized by system models,</a:t>
            </a:r>
            <a:r>
              <a:rPr lang="en" sz="2400"/>
              <a:t> property-specific languages </a:t>
            </a:r>
            <a:r>
              <a:rPr lang="en"/>
              <a:t>for</a:t>
            </a:r>
            <a:r>
              <a:rPr lang="en" sz="2400"/>
              <a:t> </a:t>
            </a:r>
            <a:r>
              <a:rPr i="1" lang="en" sz="2400"/>
              <a:t>specification</a:t>
            </a:r>
            <a:r>
              <a:rPr lang="en" sz="2400"/>
              <a:t> of all c</a:t>
            </a:r>
            <a:r>
              <a:rPr lang="en"/>
              <a:t>ritical properties</a:t>
            </a:r>
          </a:p>
          <a:p>
            <a:pPr indent="-381000" lvl="1" marL="914400" rtl="0">
              <a:spcBef>
                <a:spcPts val="0"/>
              </a:spcBef>
              <a:buClr>
                <a:schemeClr val="dk1"/>
              </a:buClr>
              <a:buSzPct val="80000"/>
              <a:buFont typeface="Courier New"/>
              <a:buChar char="o"/>
            </a:pPr>
            <a:r>
              <a:rPr lang="en"/>
              <a:t>Proof engineering to automate certificate management for engineering </a:t>
            </a:r>
            <a:r>
              <a:rPr i="1" lang="en"/>
              <a:t>management</a:t>
            </a:r>
          </a:p>
          <a:p>
            <a:pPr indent="-381000" lvl="1" marL="914400" rtl="0">
              <a:spcBef>
                <a:spcPts val="0"/>
              </a:spcBef>
              <a:buClr>
                <a:schemeClr val="dk1"/>
              </a:buClr>
              <a:buSzPct val="80000"/>
              <a:buFont typeface="Courier New"/>
              <a:buChar char="o"/>
            </a:pPr>
            <a:r>
              <a:rPr lang="en"/>
              <a:t>Accommodate as broad a range of systems, properties, analyses, evidence as possible while remaining formal</a:t>
            </a:r>
          </a:p>
          <a:p>
            <a:pPr indent="-381000" lvl="1" marL="914400" rtl="0">
              <a:spcBef>
                <a:spcPts val="0"/>
              </a:spcBef>
              <a:buClr>
                <a:schemeClr val="dk1"/>
              </a:buClr>
              <a:buSzPct val="80000"/>
              <a:buFont typeface="Courier New"/>
              <a:buChar char="o"/>
            </a:pPr>
            <a:r>
              <a:rPr lang="en"/>
              <a:t>Accommodate proofs as, or any other kind of, evidence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