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3" r:id="rId4"/>
    <p:sldId id="274" r:id="rId5"/>
    <p:sldId id="272" r:id="rId6"/>
    <p:sldId id="290" r:id="rId7"/>
    <p:sldId id="258" r:id="rId8"/>
    <p:sldId id="283" r:id="rId9"/>
    <p:sldId id="284" r:id="rId10"/>
    <p:sldId id="261" r:id="rId11"/>
    <p:sldId id="275" r:id="rId12"/>
    <p:sldId id="287" r:id="rId13"/>
    <p:sldId id="288" r:id="rId14"/>
    <p:sldId id="289" r:id="rId15"/>
    <p:sldId id="264" r:id="rId16"/>
    <p:sldId id="278" r:id="rId17"/>
    <p:sldId id="277" r:id="rId18"/>
    <p:sldId id="286" r:id="rId19"/>
    <p:sldId id="259" r:id="rId20"/>
    <p:sldId id="279" r:id="rId21"/>
    <p:sldId id="282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F5576-A2E5-0A47-A046-7F9B0EA97926}" type="datetimeFigureOut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DD282-0B63-7E49-ACFD-E45E75F243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113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FD88-5F62-CA42-A46D-115DF9DB71D6}" type="datetimeFigureOut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9E0B3-C5E9-D34D-9D64-A7AF7D017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221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E0B3-C5E9-D34D-9D64-A7AF7D01702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89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(10/12/07 11:14) -----</a:t>
            </a:r>
          </a:p>
          <a:p>
            <a:r>
              <a:rPr kumimoji="1" lang="ja-JP" altLang="en-US"/>
              <a:t>parallelgram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4EF21-8686-7D46-8168-73A6510C6FC2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49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すり合わせ開発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E0B3-C5E9-D34D-9D64-A7AF7D01702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8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6DC3-721B-0C4F-A3C8-304DF6326261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24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AA37-D64E-1C4F-BF75-6723DB353A67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EFB7-776B-DA4C-B2DC-063B66602698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30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CFC7-03F7-CE4D-B1D1-666AF87220A1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85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2307-34E6-7542-8B8C-7236498053F1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9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7F01-61CD-8E47-BFED-A48146F9398B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A3D6-97A4-754C-AE73-A215964A1349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10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3BA5-5A41-B842-AC3C-50D575E8A2D5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94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F6B3-B3DF-4049-988E-658A6A3F5484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25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2412-522A-BE49-AEE6-CB2326771841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0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25A3-530E-3841-9B2A-7158FE03B68B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97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2AF1-9B7F-F649-A10A-B7F5F6AE4FA7}" type="datetime1">
              <a:rPr kumimoji="1" lang="ja-JP" altLang="en-US" smtClean="0"/>
              <a:t>15/07/18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©</a:t>
            </a:r>
            <a:r>
              <a:rPr lang="ja-JP" altLang="en-US" smtClean="0"/>
              <a:t>　</a:t>
            </a:r>
            <a:r>
              <a:rPr lang="en-US" altLang="ja-JP" smtClean="0"/>
              <a:t>Yutaka Matsuno, 2015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5A463-A31C-7444-9CB7-C8604FA56A0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dcase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23" y="40565"/>
            <a:ext cx="742529" cy="7381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859" y="14174"/>
            <a:ext cx="727048" cy="7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case.j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ase.jp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os.or.j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case.j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Toward 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Practical </a:t>
            </a:r>
            <a:r>
              <a:rPr lang="en-US" altLang="ja-JP" b="1" dirty="0"/>
              <a:t>Use of Assurance Cases: 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Definitions</a:t>
            </a:r>
            <a:r>
              <a:rPr lang="en-US" altLang="ja-JP" b="1" dirty="0"/>
              <a:t>, Methods, and Tools.</a:t>
            </a:r>
            <a:r>
              <a:rPr lang="ja-JP" altLang="en-US" dirty="0"/>
              <a:t>	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Nihon University</a:t>
            </a:r>
          </a:p>
          <a:p>
            <a:r>
              <a:rPr lang="en-US" altLang="ja-JP" dirty="0" smtClean="0"/>
              <a:t>Yutaka </a:t>
            </a:r>
            <a:r>
              <a:rPr lang="en-US" altLang="ja-JP" dirty="0" err="1" smtClean="0"/>
              <a:t>Matsuno</a:t>
            </a:r>
            <a:endParaRPr lang="en-US" altLang="ja-JP" dirty="0" smtClean="0"/>
          </a:p>
          <a:p>
            <a:r>
              <a:rPr kumimoji="1" lang="en-US" altLang="ja-JP" dirty="0" err="1" smtClean="0"/>
              <a:t>matsuno.yutaka@nihon-u.ac.jp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74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AC 2: Micro Satellite AC</a:t>
            </a:r>
            <a:br>
              <a:rPr lang="en-US" altLang="ja-JP" dirty="0" smtClean="0"/>
            </a:br>
            <a:r>
              <a:rPr lang="en-US" altLang="ja-JP" dirty="0" smtClean="0"/>
              <a:t>(2013)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“Battery will never die”</a:t>
            </a:r>
          </a:p>
          <a:p>
            <a:r>
              <a:rPr lang="en-US" altLang="ja-JP" dirty="0" smtClean="0"/>
              <a:t>The developer (MS student) himself wrote AC according to the V model</a:t>
            </a:r>
            <a:r>
              <a:rPr lang="en-US" altLang="ja-JP" dirty="0"/>
              <a:t> </a:t>
            </a:r>
            <a:r>
              <a:rPr lang="en-US" altLang="ja-JP" dirty="0" smtClean="0"/>
              <a:t>development process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87" y="3576448"/>
            <a:ext cx="4192294" cy="241056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993205" y="5987017"/>
            <a:ext cx="4473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park.itc.u-tokyo.ac.jp</a:t>
            </a:r>
            <a:r>
              <a:rPr lang="en-US" altLang="ja-JP" dirty="0"/>
              <a:t>/</a:t>
            </a:r>
            <a:r>
              <a:rPr lang="en-US" altLang="ja-JP" dirty="0" err="1"/>
              <a:t>nsat</a:t>
            </a:r>
            <a:r>
              <a:rPr lang="en-US" altLang="ja-JP" dirty="0"/>
              <a:t>/hodo2.html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070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Micro Satellite AC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5" y="1261010"/>
            <a:ext cx="7310316" cy="50953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791343" y="2088717"/>
            <a:ext cx="2264299" cy="923330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Argument over </a:t>
            </a:r>
          </a:p>
          <a:p>
            <a:r>
              <a:rPr lang="en-US" altLang="ja-JP" dirty="0" smtClean="0"/>
              <a:t>Structure based on </a:t>
            </a:r>
          </a:p>
          <a:p>
            <a:r>
              <a:rPr lang="en-US" altLang="ja-JP" dirty="0" smtClean="0"/>
              <a:t>V development model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55662" y="3112746"/>
            <a:ext cx="1599980" cy="646331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Argument over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r>
              <a:rPr lang="en-US" altLang="ja-JP" dirty="0" smtClean="0"/>
              <a:t>functions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05" y="4439155"/>
            <a:ext cx="2449258" cy="646331"/>
          </a:xfrm>
          <a:prstGeom prst="rect">
            <a:avLst/>
          </a:prstGeom>
          <a:solidFill>
            <a:srgbClr val="C6D9F1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FTA results are attached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s Evidence</a:t>
            </a:r>
            <a:endParaRPr kumimoji="1"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405" y="2031638"/>
            <a:ext cx="22659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２００</a:t>
            </a:r>
            <a:r>
              <a:rPr kumimoji="1" lang="en-US" altLang="ja-JP" sz="3200" dirty="0" smtClean="0"/>
              <a:t> nodes,</a:t>
            </a:r>
          </a:p>
          <a:p>
            <a:r>
              <a:rPr lang="en-US" altLang="ja-JP" sz="3200" dirty="0"/>
              <a:t>1</a:t>
            </a:r>
            <a:r>
              <a:rPr lang="en-US" altLang="ja-JP" sz="3200" dirty="0" smtClean="0"/>
              <a:t> month</a:t>
            </a:r>
            <a:endParaRPr kumimoji="1" lang="en-US" altLang="ja-JP" sz="3200" dirty="0" smtClean="0"/>
          </a:p>
          <a:p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79900" y="1296497"/>
            <a:ext cx="32893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Battery will never die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29100" y="1627729"/>
            <a:ext cx="417227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Defs</a:t>
            </a:r>
            <a:r>
              <a:rPr kumimoji="1" lang="en-US" altLang="ja-JP" dirty="0" smtClean="0"/>
              <a:t> (Environment, Operation, NASA Req.)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11800" y="2984714"/>
            <a:ext cx="13608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Heat System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73110" y="5847578"/>
            <a:ext cx="21232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Electroic</a:t>
            </a:r>
            <a:r>
              <a:rPr kumimoji="1" lang="en-US" altLang="ja-JP" dirty="0" smtClean="0"/>
              <a:t> Sub System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74800" y="3769738"/>
            <a:ext cx="17135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Charge Function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86200" y="3767576"/>
            <a:ext cx="197339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Discharge Function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61100" y="3778114"/>
            <a:ext cx="1417500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Temperature</a:t>
            </a:r>
          </a:p>
          <a:p>
            <a:r>
              <a:rPr kumimoji="1" lang="en-US" altLang="ja-JP" dirty="0" smtClean="0"/>
              <a:t>Control </a:t>
            </a:r>
          </a:p>
          <a:p>
            <a:r>
              <a:rPr kumimoji="1" lang="en-US" altLang="ja-JP" dirty="0" smtClean="0"/>
              <a:t>Function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88701" y="5156021"/>
            <a:ext cx="253074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Othe</a:t>
            </a:r>
            <a:r>
              <a:rPr lang="en-US" altLang="ja-JP" dirty="0" smtClean="0"/>
              <a:t>r Engineers </a:t>
            </a:r>
          </a:p>
          <a:p>
            <a:r>
              <a:rPr lang="en-US" altLang="ja-JP" dirty="0"/>
              <a:t>e</a:t>
            </a:r>
            <a:r>
              <a:rPr kumimoji="1" lang="en-US" altLang="ja-JP" dirty="0" smtClean="0"/>
              <a:t>valuate this AC is </a:t>
            </a:r>
          </a:p>
          <a:p>
            <a:r>
              <a:rPr lang="en-US" altLang="ja-JP" dirty="0" smtClean="0"/>
              <a:t>Good for traceability and </a:t>
            </a:r>
          </a:p>
          <a:p>
            <a:r>
              <a:rPr kumimoji="1" lang="en-US" altLang="ja-JP" dirty="0" smtClean="0"/>
              <a:t>explanation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30248" y="5266858"/>
            <a:ext cx="138892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200" dirty="0" smtClean="0"/>
              <a:t>System</a:t>
            </a:r>
          </a:p>
          <a:p>
            <a:r>
              <a:rPr lang="en-US" altLang="ja-JP" sz="3200" dirty="0" smtClean="0"/>
              <a:t>AC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59341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AC 3: Mitsubishi Electronics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33500"/>
            <a:ext cx="8445500" cy="41783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4988580"/>
            <a:ext cx="746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Simulator for setting relative order on Parameters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5856764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https://</a:t>
            </a:r>
            <a:r>
              <a:rPr lang="en-US" altLang="ja-JP" dirty="0" err="1"/>
              <a:t>www.ipa.go.jp</a:t>
            </a:r>
            <a:r>
              <a:rPr lang="en-US" altLang="ja-JP" dirty="0"/>
              <a:t>/files/000046465.pdf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78100" y="2623234"/>
            <a:ext cx="14859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Simulator</a:t>
            </a:r>
          </a:p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6479" y="3632200"/>
            <a:ext cx="707721" cy="461665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Random </a:t>
            </a:r>
          </a:p>
          <a:p>
            <a:r>
              <a:rPr lang="en-US" altLang="ja-JP" sz="1200" dirty="0" smtClean="0"/>
              <a:t>Number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" y="2057400"/>
            <a:ext cx="1363174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Parameter A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0" y="2635934"/>
            <a:ext cx="1355171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Parameter B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5203" y="3269902"/>
            <a:ext cx="1352691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Parameter C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82026" y="2057400"/>
            <a:ext cx="952454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Result A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82026" y="2552700"/>
            <a:ext cx="1005403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Result  B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92508" y="3262868"/>
            <a:ext cx="941972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Result C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37300" y="1574800"/>
            <a:ext cx="2033514" cy="369332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Relative Order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08800" y="2057400"/>
            <a:ext cx="1352691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Parameter C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08800" y="2623234"/>
            <a:ext cx="1363174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Parameter A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08800" y="3262868"/>
            <a:ext cx="1355171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Parameter B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32057" y="3909199"/>
            <a:ext cx="2500767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User Chooses parameter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23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28700"/>
            <a:ext cx="8178800" cy="47879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27200" y="1206500"/>
            <a:ext cx="814721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Design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92600" y="1206500"/>
            <a:ext cx="1214170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Implement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7500" y="1206500"/>
            <a:ext cx="860820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Testing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2000" y="2908300"/>
            <a:ext cx="1010050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Designer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94335" y="1879600"/>
            <a:ext cx="1095172" cy="1200329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Design </a:t>
            </a:r>
          </a:p>
          <a:p>
            <a:r>
              <a:rPr kumimoji="1" lang="en-US" altLang="ja-JP" dirty="0" smtClean="0"/>
              <a:t>Simulator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94635" y="1701800"/>
            <a:ext cx="1306142" cy="923330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Implement</a:t>
            </a:r>
          </a:p>
          <a:p>
            <a:r>
              <a:rPr lang="en-US" altLang="ja-JP" dirty="0" smtClean="0"/>
              <a:t>As designed</a:t>
            </a:r>
          </a:p>
          <a:p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30600" y="2876034"/>
            <a:ext cx="1151953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Developer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05500" y="1854200"/>
            <a:ext cx="1250907" cy="646331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Test       </a:t>
            </a:r>
          </a:p>
          <a:p>
            <a:r>
              <a:rPr lang="en-US" altLang="ja-JP" dirty="0" smtClean="0"/>
              <a:t>Success!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34300" y="2843768"/>
            <a:ext cx="914634" cy="369332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Tester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7576" y="5453102"/>
            <a:ext cx="791277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Expert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8523" y="3657600"/>
            <a:ext cx="316297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This result is not </a:t>
            </a:r>
          </a:p>
          <a:p>
            <a:r>
              <a:rPr lang="en-US" altLang="ja-JP" sz="2800" dirty="0"/>
              <a:t>w</a:t>
            </a:r>
            <a:r>
              <a:rPr lang="en-US" altLang="ja-JP" sz="2800" dirty="0" smtClean="0"/>
              <a:t>hat I expected!!</a:t>
            </a:r>
          </a:p>
          <a:p>
            <a:r>
              <a:rPr lang="en-US" altLang="ja-JP" sz="2800" dirty="0" smtClean="0"/>
              <a:t>(Experts knowledge)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384800" y="3746500"/>
            <a:ext cx="3264134" cy="21806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0" y="5856764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https://</a:t>
            </a:r>
            <a:r>
              <a:rPr lang="en-US" altLang="ja-JP" dirty="0" err="1"/>
              <a:t>www.ipa.go.jp</a:t>
            </a:r>
            <a:r>
              <a:rPr lang="en-US" altLang="ja-JP" dirty="0"/>
              <a:t>/files/000046465.pdf</a:t>
            </a:r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05500" y="4252773"/>
            <a:ext cx="2661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Back to </a:t>
            </a:r>
          </a:p>
          <a:p>
            <a:r>
              <a:rPr lang="en-US" altLang="ja-JP" sz="3600" dirty="0" smtClean="0"/>
              <a:t>Design Phase</a:t>
            </a:r>
            <a:endParaRPr kumimoji="1" lang="ja-JP" altLang="en-US" sz="3600" dirty="0"/>
          </a:p>
        </p:txBody>
      </p:sp>
      <p:sp>
        <p:nvSpPr>
          <p:cNvPr id="20" name="右矢印 19"/>
          <p:cNvSpPr/>
          <p:nvPr/>
        </p:nvSpPr>
        <p:spPr>
          <a:xfrm>
            <a:off x="5278853" y="4648200"/>
            <a:ext cx="62664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13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AC for Mitsubishi Simulator</a:t>
            </a:r>
            <a:br>
              <a:rPr kumimoji="1" lang="en-US" altLang="ja-JP" dirty="0" smtClean="0"/>
            </a:br>
            <a:r>
              <a:rPr lang="en-US" altLang="ja-JP" dirty="0" smtClean="0"/>
              <a:t>(2014)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500" y="1812780"/>
            <a:ext cx="28222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Simulator for </a:t>
            </a:r>
          </a:p>
          <a:p>
            <a:r>
              <a:rPr kumimoji="1" lang="en-US" altLang="ja-JP" sz="2400" dirty="0" smtClean="0"/>
              <a:t>Setting relative order</a:t>
            </a:r>
          </a:p>
          <a:p>
            <a:r>
              <a:rPr lang="en-US" altLang="ja-JP" sz="2400" dirty="0" smtClean="0"/>
              <a:t>Of parameters</a:t>
            </a:r>
            <a:endParaRPr kumimoji="1"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56000" y="1810379"/>
            <a:ext cx="258275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Relative ordering</a:t>
            </a:r>
          </a:p>
          <a:p>
            <a:r>
              <a:rPr lang="en-US" altLang="ja-JP" dirty="0" smtClean="0"/>
              <a:t>Of simulation parameters</a:t>
            </a:r>
          </a:p>
          <a:p>
            <a:r>
              <a:rPr lang="en-US" altLang="ja-JP" dirty="0" smtClean="0"/>
              <a:t>Can be done</a:t>
            </a:r>
            <a:endParaRPr kumimoji="1" lang="ja-JP" altLang="en-US" dirty="0"/>
          </a:p>
        </p:txBody>
      </p:sp>
      <p:sp>
        <p:nvSpPr>
          <p:cNvPr id="7" name="平行四辺形 6"/>
          <p:cNvSpPr/>
          <p:nvPr/>
        </p:nvSpPr>
        <p:spPr>
          <a:xfrm>
            <a:off x="3022600" y="2984500"/>
            <a:ext cx="3429000" cy="914400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Argument with and without Experts knowledge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4056" y="4680579"/>
            <a:ext cx="19593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Experts knowledge</a:t>
            </a:r>
          </a:p>
          <a:p>
            <a:r>
              <a:rPr kumimoji="1" lang="en-US" altLang="ja-JP" dirty="0" smtClean="0"/>
              <a:t>documents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7500" y="4274179"/>
            <a:ext cx="195930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Relative ordering</a:t>
            </a:r>
          </a:p>
          <a:p>
            <a:r>
              <a:rPr kumimoji="1" lang="en-US" altLang="ja-JP" dirty="0" smtClean="0"/>
              <a:t>Can be done in the </a:t>
            </a:r>
          </a:p>
          <a:p>
            <a:r>
              <a:rPr lang="en-US" altLang="ja-JP" dirty="0" smtClean="0"/>
              <a:t>Condition </a:t>
            </a:r>
            <a:r>
              <a:rPr kumimoji="1" lang="en-US" altLang="ja-JP" dirty="0" smtClean="0"/>
              <a:t>when</a:t>
            </a:r>
          </a:p>
          <a:p>
            <a:r>
              <a:rPr lang="en-US" altLang="ja-JP" dirty="0" smtClean="0"/>
              <a:t>Experts knowledge</a:t>
            </a:r>
          </a:p>
          <a:p>
            <a:r>
              <a:rPr kumimoji="1" lang="en-US" altLang="ja-JP" dirty="0" smtClean="0"/>
              <a:t>exists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1300" y="4274179"/>
            <a:ext cx="195930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Relative ordering</a:t>
            </a:r>
          </a:p>
          <a:p>
            <a:r>
              <a:rPr kumimoji="1" lang="en-US" altLang="ja-JP" dirty="0" smtClean="0"/>
              <a:t>Can be done in the </a:t>
            </a:r>
          </a:p>
          <a:p>
            <a:r>
              <a:rPr lang="en-US" altLang="ja-JP" dirty="0" smtClean="0"/>
              <a:t>Condition </a:t>
            </a:r>
            <a:r>
              <a:rPr kumimoji="1" lang="en-US" altLang="ja-JP" dirty="0" smtClean="0"/>
              <a:t>when</a:t>
            </a:r>
          </a:p>
          <a:p>
            <a:r>
              <a:rPr lang="en-US" altLang="ja-JP" dirty="0" smtClean="0"/>
              <a:t>Experts knowledge</a:t>
            </a:r>
          </a:p>
          <a:p>
            <a:r>
              <a:rPr lang="en-US" altLang="ja-JP" dirty="0" smtClean="0"/>
              <a:t>Does not exist</a:t>
            </a:r>
            <a:endParaRPr kumimoji="1" lang="en-US" altLang="ja-JP" dirty="0" smtClean="0"/>
          </a:p>
        </p:txBody>
      </p:sp>
      <p:cxnSp>
        <p:nvCxnSpPr>
          <p:cNvPr id="12" name="直線矢印コネクタ 11"/>
          <p:cNvCxnSpPr>
            <a:stCxn id="6" idx="2"/>
            <a:endCxn id="7" idx="1"/>
          </p:cNvCxnSpPr>
          <p:nvPr/>
        </p:nvCxnSpPr>
        <p:spPr>
          <a:xfrm>
            <a:off x="4847379" y="2733709"/>
            <a:ext cx="4021" cy="250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7" idx="3"/>
            <a:endCxn id="9" idx="0"/>
          </p:cNvCxnSpPr>
          <p:nvPr/>
        </p:nvCxnSpPr>
        <p:spPr>
          <a:xfrm flipH="1">
            <a:off x="3837152" y="3898900"/>
            <a:ext cx="785648" cy="375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7" idx="3"/>
            <a:endCxn id="10" idx="0"/>
          </p:cNvCxnSpPr>
          <p:nvPr/>
        </p:nvCxnSpPr>
        <p:spPr>
          <a:xfrm>
            <a:off x="4622800" y="3898900"/>
            <a:ext cx="1678152" cy="375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9" idx="1"/>
            <a:endCxn id="8" idx="3"/>
          </p:cNvCxnSpPr>
          <p:nvPr/>
        </p:nvCxnSpPr>
        <p:spPr>
          <a:xfrm flipH="1" flipV="1">
            <a:off x="2353359" y="5003745"/>
            <a:ext cx="504141" cy="9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743700" y="2089779"/>
            <a:ext cx="1999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Explicitly show that </a:t>
            </a:r>
          </a:p>
          <a:p>
            <a:r>
              <a:rPr lang="en-US" altLang="ja-JP" dirty="0" smtClean="0"/>
              <a:t>There are experts </a:t>
            </a:r>
          </a:p>
          <a:p>
            <a:r>
              <a:rPr kumimoji="1" lang="en-US" altLang="ja-JP" dirty="0" smtClean="0"/>
              <a:t>knowledge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0" y="5856764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https://</a:t>
            </a:r>
            <a:r>
              <a:rPr lang="en-US" altLang="ja-JP" dirty="0" err="1"/>
              <a:t>www.ipa.go.jp</a:t>
            </a:r>
            <a:r>
              <a:rPr lang="en-US" altLang="ja-JP" dirty="0"/>
              <a:t>/files/000046465.pdf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797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Simple Observation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System AC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General Goal: System is safe, secure, …</a:t>
            </a:r>
          </a:p>
          <a:p>
            <a:pPr lvl="1"/>
            <a:r>
              <a:rPr lang="en-US" altLang="ja-JP" dirty="0" smtClean="0"/>
              <a:t>Typical Arguments (Argument over sub systems,…)</a:t>
            </a:r>
          </a:p>
          <a:p>
            <a:pPr lvl="1"/>
            <a:r>
              <a:rPr kumimoji="1" lang="en-US" altLang="ja-JP" dirty="0" smtClean="0"/>
              <a:t>FTA, FMEA results as contexts and evidence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FF0000"/>
                </a:solidFill>
              </a:rPr>
              <a:t>Huge Cost -&gt; Automation and Verification Needed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Situational AC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Specific Goal: “Relative Ordering of Simulation Parameters can be done”</a:t>
            </a:r>
          </a:p>
          <a:p>
            <a:pPr lvl="1"/>
            <a:r>
              <a:rPr lang="en-US" altLang="ja-JP" dirty="0" smtClean="0"/>
              <a:t>Situation Dependent Arguments, 20~ nodes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>
                <a:solidFill>
                  <a:schemeClr val="tx2"/>
                </a:solidFill>
              </a:rPr>
              <a:t>Low Cost</a:t>
            </a:r>
            <a:endParaRPr kumimoji="1" lang="en-US" altLang="ja-JP" dirty="0" smtClean="0">
              <a:solidFill>
                <a:schemeClr val="tx2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09344" y="3797300"/>
            <a:ext cx="8596541" cy="232886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39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Situational AC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7" name="スマイル 6"/>
          <p:cNvSpPr/>
          <p:nvPr/>
        </p:nvSpPr>
        <p:spPr>
          <a:xfrm>
            <a:off x="607674" y="2351986"/>
            <a:ext cx="1535543" cy="1552311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マイル 7"/>
          <p:cNvSpPr/>
          <p:nvPr/>
        </p:nvSpPr>
        <p:spPr>
          <a:xfrm>
            <a:off x="6607014" y="2353769"/>
            <a:ext cx="1637584" cy="155231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971600" y="5721672"/>
            <a:ext cx="864096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/>
              <a:t>要求分析</a:t>
            </a:r>
            <a:endParaRPr lang="ja-JP" altLang="en-US" sz="1200" b="1" dirty="0"/>
          </a:p>
        </p:txBody>
      </p:sp>
      <p:cxnSp>
        <p:nvCxnSpPr>
          <p:cNvPr id="10" name="直線矢印コネクタ 9"/>
          <p:cNvCxnSpPr>
            <a:stCxn id="9" idx="3"/>
            <a:endCxn id="11" idx="1"/>
          </p:cNvCxnSpPr>
          <p:nvPr/>
        </p:nvCxnSpPr>
        <p:spPr>
          <a:xfrm>
            <a:off x="1835696" y="5901692"/>
            <a:ext cx="139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975622" y="5721672"/>
            <a:ext cx="864096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/>
              <a:t>仕様記述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847898" y="5901692"/>
            <a:ext cx="139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987824" y="5721672"/>
            <a:ext cx="864096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/>
              <a:t>設計</a:t>
            </a:r>
            <a:endParaRPr lang="ja-JP" altLang="en-US" sz="1200" b="1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848968" y="5915335"/>
            <a:ext cx="139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988894" y="5735315"/>
            <a:ext cx="864096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/>
              <a:t>実装</a:t>
            </a:r>
            <a:endParaRPr lang="ja-JP" altLang="en-US" sz="1200" b="1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4861170" y="5915335"/>
            <a:ext cx="139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5001096" y="5735315"/>
            <a:ext cx="864096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/>
              <a:t>評価</a:t>
            </a:r>
            <a:endParaRPr lang="ja-JP" altLang="en-US" sz="1200" b="1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5868144" y="5901692"/>
            <a:ext cx="139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6008070" y="5721672"/>
            <a:ext cx="864096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/>
              <a:t>文書化</a:t>
            </a:r>
            <a:endParaRPr lang="ja-JP" altLang="en-US" sz="1200" b="1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880346" y="5901692"/>
            <a:ext cx="139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7020272" y="5721672"/>
            <a:ext cx="864096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/>
              <a:t>運用</a:t>
            </a:r>
            <a:endParaRPr lang="ja-JP" altLang="en-US" sz="1200" b="1" dirty="0"/>
          </a:p>
        </p:txBody>
      </p:sp>
      <p:cxnSp>
        <p:nvCxnSpPr>
          <p:cNvPr id="22" name="カギ線コネクタ 21"/>
          <p:cNvCxnSpPr>
            <a:stCxn id="21" idx="3"/>
            <a:endCxn id="9" idx="1"/>
          </p:cNvCxnSpPr>
          <p:nvPr/>
        </p:nvCxnSpPr>
        <p:spPr>
          <a:xfrm flipH="1">
            <a:off x="971600" y="5901692"/>
            <a:ext cx="6912768" cy="12700"/>
          </a:xfrm>
          <a:prstGeom prst="bentConnector5">
            <a:avLst>
              <a:gd name="adj1" fmla="val -3307"/>
              <a:gd name="adj2" fmla="val 3217480"/>
              <a:gd name="adj3" fmla="val 1033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二等辺三角形 22"/>
          <p:cNvSpPr/>
          <p:nvPr/>
        </p:nvSpPr>
        <p:spPr>
          <a:xfrm>
            <a:off x="1640668" y="4857576"/>
            <a:ext cx="583106" cy="436133"/>
          </a:xfrm>
          <a:prstGeom prst="triangle">
            <a:avLst>
              <a:gd name="adj" fmla="val 50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15582" y="48657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状況毎の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D-Case</a:t>
            </a:r>
            <a:endParaRPr kumimoji="1" lang="ja-JP" altLang="en-US" sz="1200" b="1" dirty="0"/>
          </a:p>
        </p:txBody>
      </p:sp>
      <p:sp>
        <p:nvSpPr>
          <p:cNvPr id="25" name="二等辺三角形 24"/>
          <p:cNvSpPr/>
          <p:nvPr/>
        </p:nvSpPr>
        <p:spPr>
          <a:xfrm>
            <a:off x="636646" y="4872821"/>
            <a:ext cx="583106" cy="436133"/>
          </a:xfrm>
          <a:prstGeom prst="triangle">
            <a:avLst>
              <a:gd name="adj" fmla="val 50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1560" y="488095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状況毎の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D-Case</a:t>
            </a:r>
            <a:endParaRPr kumimoji="1" lang="ja-JP" altLang="en-US" sz="1200" b="1" dirty="0"/>
          </a:p>
        </p:txBody>
      </p:sp>
      <p:sp>
        <p:nvSpPr>
          <p:cNvPr id="27" name="二等辺三角形 26"/>
          <p:cNvSpPr/>
          <p:nvPr/>
        </p:nvSpPr>
        <p:spPr>
          <a:xfrm>
            <a:off x="3662944" y="4863596"/>
            <a:ext cx="583106" cy="436133"/>
          </a:xfrm>
          <a:prstGeom prst="triangle">
            <a:avLst>
              <a:gd name="adj" fmla="val 50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37858" y="48717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状況毎の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D-Case</a:t>
            </a:r>
            <a:endParaRPr kumimoji="1" lang="ja-JP" altLang="en-US" sz="1200" b="1" dirty="0"/>
          </a:p>
        </p:txBody>
      </p:sp>
      <p:sp>
        <p:nvSpPr>
          <p:cNvPr id="29" name="二等辺三角形 28"/>
          <p:cNvSpPr/>
          <p:nvPr/>
        </p:nvSpPr>
        <p:spPr>
          <a:xfrm>
            <a:off x="2658922" y="4878841"/>
            <a:ext cx="583106" cy="436133"/>
          </a:xfrm>
          <a:prstGeom prst="triangle">
            <a:avLst>
              <a:gd name="adj" fmla="val 50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33836" y="48869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状況毎の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D-Case</a:t>
            </a:r>
            <a:endParaRPr kumimoji="1" lang="ja-JP" altLang="en-US" sz="1200" b="1" dirty="0"/>
          </a:p>
        </p:txBody>
      </p:sp>
      <p:sp>
        <p:nvSpPr>
          <p:cNvPr id="31" name="二等辺三角形 30"/>
          <p:cNvSpPr/>
          <p:nvPr/>
        </p:nvSpPr>
        <p:spPr>
          <a:xfrm>
            <a:off x="5639216" y="4886000"/>
            <a:ext cx="583106" cy="436133"/>
          </a:xfrm>
          <a:prstGeom prst="triangle">
            <a:avLst>
              <a:gd name="adj" fmla="val 50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614130" y="489412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状況毎の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D-Case</a:t>
            </a:r>
            <a:endParaRPr kumimoji="1" lang="ja-JP" altLang="en-US" sz="1200" b="1" dirty="0"/>
          </a:p>
        </p:txBody>
      </p:sp>
      <p:sp>
        <p:nvSpPr>
          <p:cNvPr id="33" name="二等辺三角形 32"/>
          <p:cNvSpPr/>
          <p:nvPr/>
        </p:nvSpPr>
        <p:spPr>
          <a:xfrm>
            <a:off x="4635194" y="4901245"/>
            <a:ext cx="583106" cy="436133"/>
          </a:xfrm>
          <a:prstGeom prst="triangle">
            <a:avLst>
              <a:gd name="adj" fmla="val 50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610108" y="49093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状況毎の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D-Case</a:t>
            </a:r>
            <a:endParaRPr kumimoji="1" lang="ja-JP" altLang="en-US" sz="1200" b="1" dirty="0"/>
          </a:p>
        </p:txBody>
      </p:sp>
      <p:sp>
        <p:nvSpPr>
          <p:cNvPr id="35" name="二等辺三角形 34"/>
          <p:cNvSpPr/>
          <p:nvPr/>
        </p:nvSpPr>
        <p:spPr>
          <a:xfrm>
            <a:off x="7661492" y="4892020"/>
            <a:ext cx="583106" cy="436133"/>
          </a:xfrm>
          <a:prstGeom prst="triangle">
            <a:avLst>
              <a:gd name="adj" fmla="val 50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636406" y="49001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状況毎の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D-Case</a:t>
            </a:r>
            <a:endParaRPr kumimoji="1" lang="ja-JP" altLang="en-US" sz="1200" b="1" dirty="0"/>
          </a:p>
        </p:txBody>
      </p:sp>
      <p:sp>
        <p:nvSpPr>
          <p:cNvPr id="37" name="二等辺三角形 36"/>
          <p:cNvSpPr/>
          <p:nvPr/>
        </p:nvSpPr>
        <p:spPr>
          <a:xfrm>
            <a:off x="6657470" y="4907265"/>
            <a:ext cx="583106" cy="436133"/>
          </a:xfrm>
          <a:prstGeom prst="triangle">
            <a:avLst>
              <a:gd name="adj" fmla="val 50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632384" y="49153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状況毎の</a:t>
            </a:r>
            <a:endParaRPr kumimoji="1" lang="en-US" altLang="ja-JP" sz="1200" b="1" dirty="0" smtClean="0"/>
          </a:p>
          <a:p>
            <a:r>
              <a:rPr lang="en-US" altLang="ja-JP" sz="1200" b="1" dirty="0" smtClean="0"/>
              <a:t>D-Case</a:t>
            </a:r>
            <a:endParaRPr kumimoji="1" lang="ja-JP" altLang="en-US" sz="1200" b="1" dirty="0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899592" y="5289624"/>
            <a:ext cx="0" cy="360040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909788" y="5289624"/>
            <a:ext cx="0" cy="360040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2919760" y="5308954"/>
            <a:ext cx="0" cy="360040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3929956" y="5308954"/>
            <a:ext cx="0" cy="360040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4926012" y="5302803"/>
            <a:ext cx="0" cy="360040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5936208" y="5302803"/>
            <a:ext cx="0" cy="360040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6946180" y="5322133"/>
            <a:ext cx="0" cy="360040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7956376" y="5322133"/>
            <a:ext cx="0" cy="360040"/>
          </a:xfrm>
          <a:prstGeom prst="straightConnector1">
            <a:avLst/>
          </a:prstGeom>
          <a:ln w="412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457199" y="4731582"/>
            <a:ext cx="7979425" cy="702058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596300" y="1743089"/>
            <a:ext cx="2143285" cy="461665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Mitsubishi Case</a:t>
            </a:r>
            <a:endParaRPr kumimoji="1" lang="ja-JP" altLang="en-US" sz="2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65904" y="3977445"/>
            <a:ext cx="128517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Designer</a:t>
            </a:r>
            <a:endParaRPr kumimoji="1" lang="en-US" altLang="ja-JP" sz="2400" dirty="0" smtClean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854762" y="3980937"/>
            <a:ext cx="9934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/>
              <a:t>Expert</a:t>
            </a:r>
            <a:endParaRPr kumimoji="1" lang="en-US" altLang="ja-JP" sz="2400" dirty="0" smtClean="0"/>
          </a:p>
        </p:txBody>
      </p:sp>
      <p:sp>
        <p:nvSpPr>
          <p:cNvPr id="54" name="正方形/長方形 53"/>
          <p:cNvSpPr/>
          <p:nvPr/>
        </p:nvSpPr>
        <p:spPr>
          <a:xfrm>
            <a:off x="2879254" y="5449320"/>
            <a:ext cx="1082058" cy="922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825066" y="2506169"/>
            <a:ext cx="350906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Relative Ordering of </a:t>
            </a:r>
          </a:p>
          <a:p>
            <a:r>
              <a:rPr lang="en-US" altLang="ja-JP" sz="2800" dirty="0" smtClean="0"/>
              <a:t>Simulation parameters </a:t>
            </a:r>
          </a:p>
          <a:p>
            <a:r>
              <a:rPr lang="en-US" altLang="ja-JP" sz="2800" dirty="0" smtClean="0"/>
              <a:t>Can be done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5791281"/>
            <a:ext cx="834696" cy="2462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Req</a:t>
            </a:r>
            <a:r>
              <a:rPr kumimoji="1" lang="en-US" altLang="ja-JP" sz="1000" dirty="0" smtClean="0"/>
              <a:t> Analysis</a:t>
            </a:r>
            <a:endParaRPr kumimoji="1" lang="ja-JP" altLang="en-US" sz="1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036632" y="5791281"/>
            <a:ext cx="851515" cy="2462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Specification</a:t>
            </a:r>
            <a:endParaRPr kumimoji="1" lang="ja-JP" altLang="en-US" sz="1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16628" y="5778581"/>
            <a:ext cx="534697" cy="2462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Design</a:t>
            </a:r>
            <a:endParaRPr kumimoji="1" lang="ja-JP" altLang="en-US" sz="1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025963" y="5803981"/>
            <a:ext cx="788986" cy="2462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Implement.</a:t>
            </a:r>
            <a:endParaRPr kumimoji="1" lang="ja-JP" altLang="en-US" sz="1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088906" y="5791281"/>
            <a:ext cx="731315" cy="2462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Evaluation</a:t>
            </a:r>
            <a:endParaRPr kumimoji="1" lang="ja-JP" altLang="en-US" sz="10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048691" y="5765962"/>
            <a:ext cx="761747" cy="2462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Document.</a:t>
            </a:r>
            <a:endParaRPr kumimoji="1" lang="ja-JP" altLang="en-US" sz="1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102529" y="5791362"/>
            <a:ext cx="713344" cy="2462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Operation</a:t>
            </a:r>
            <a:endParaRPr kumimoji="1" lang="ja-JP" altLang="en-US" sz="1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004" y="4873315"/>
            <a:ext cx="85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Situational</a:t>
            </a:r>
          </a:p>
          <a:p>
            <a:pPr algn="ctr"/>
            <a:r>
              <a:rPr lang="en-US" altLang="ja-JP" sz="1200" dirty="0" smtClean="0"/>
              <a:t>AC</a:t>
            </a:r>
            <a:endParaRPr kumimoji="1" lang="ja-JP" altLang="en-US" sz="1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512581" y="4912413"/>
            <a:ext cx="85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Situational</a:t>
            </a:r>
          </a:p>
          <a:p>
            <a:pPr algn="ctr"/>
            <a:r>
              <a:rPr lang="en-US" altLang="ja-JP" sz="1200" dirty="0" smtClean="0"/>
              <a:t>AC</a:t>
            </a:r>
            <a:endParaRPr kumimoji="1" lang="ja-JP" altLang="en-US" sz="12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562109" y="4873315"/>
            <a:ext cx="85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Situational</a:t>
            </a:r>
          </a:p>
          <a:p>
            <a:pPr algn="ctr"/>
            <a:r>
              <a:rPr lang="en-US" altLang="ja-JP" sz="1200" dirty="0" smtClean="0"/>
              <a:t>AC</a:t>
            </a:r>
            <a:endParaRPr kumimoji="1" lang="ja-JP" altLang="en-US" sz="1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499227" y="4900149"/>
            <a:ext cx="85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Situational</a:t>
            </a:r>
          </a:p>
          <a:p>
            <a:pPr algn="ctr"/>
            <a:r>
              <a:rPr lang="en-US" altLang="ja-JP" sz="1200" dirty="0" smtClean="0"/>
              <a:t>AC</a:t>
            </a:r>
            <a:endParaRPr kumimoji="1" lang="ja-JP" altLang="en-US" sz="12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509423" y="4886970"/>
            <a:ext cx="85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Situational</a:t>
            </a:r>
          </a:p>
          <a:p>
            <a:pPr algn="ctr"/>
            <a:r>
              <a:rPr lang="en-US" altLang="ja-JP" sz="1200" dirty="0" smtClean="0"/>
              <a:t>AC</a:t>
            </a:r>
            <a:endParaRPr kumimoji="1" lang="ja-JP" altLang="en-US" sz="12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561009" y="4914333"/>
            <a:ext cx="85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Situational</a:t>
            </a:r>
          </a:p>
          <a:p>
            <a:pPr algn="ctr"/>
            <a:r>
              <a:rPr lang="en-US" altLang="ja-JP" sz="1200" dirty="0" smtClean="0"/>
              <a:t>AC</a:t>
            </a:r>
            <a:endParaRPr kumimoji="1" lang="ja-JP" altLang="en-US" sz="12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508803" y="4875303"/>
            <a:ext cx="85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Situational</a:t>
            </a:r>
          </a:p>
          <a:p>
            <a:pPr algn="ctr"/>
            <a:r>
              <a:rPr lang="en-US" altLang="ja-JP" sz="1200" dirty="0" smtClean="0"/>
              <a:t>AC</a:t>
            </a:r>
            <a:endParaRPr kumimoji="1" lang="ja-JP" altLang="en-US" sz="12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548837" y="4860615"/>
            <a:ext cx="8535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/>
              <a:t>Situational</a:t>
            </a:r>
          </a:p>
          <a:p>
            <a:pPr algn="ctr"/>
            <a:r>
              <a:rPr lang="en-US" altLang="ja-JP" sz="1200" dirty="0" smtClean="0"/>
              <a:t>AC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1272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8" grpId="0" animBg="1"/>
      <p:bldP spid="49" grpId="0" animBg="1"/>
      <p:bldP spid="50" grpId="0" animBg="1"/>
      <p:bldP spid="54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Answers for AC challenges?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When, who write and evaluate</a:t>
            </a:r>
            <a:r>
              <a:rPr lang="en-US" altLang="ja-JP" dirty="0" smtClean="0"/>
              <a:t>?</a:t>
            </a:r>
          </a:p>
          <a:p>
            <a:pPr lvl="1"/>
            <a:r>
              <a:rPr lang="en-US" altLang="ja-JP" dirty="0" smtClean="0">
                <a:solidFill>
                  <a:srgbClr val="1F497D"/>
                </a:solidFill>
              </a:rPr>
              <a:t>In a situation, by Stakeholders in which assumption, culture may be different</a:t>
            </a:r>
          </a:p>
          <a:p>
            <a:pPr lvl="1"/>
            <a:r>
              <a:rPr lang="en-US" altLang="ja-JP" dirty="0" smtClean="0">
                <a:solidFill>
                  <a:srgbClr val="1F497D"/>
                </a:solidFill>
              </a:rPr>
              <a:t>Ex.</a:t>
            </a:r>
            <a:r>
              <a:rPr lang="en-US" altLang="ja-JP" dirty="0">
                <a:solidFill>
                  <a:srgbClr val="1F497D"/>
                </a:solidFill>
              </a:rPr>
              <a:t> </a:t>
            </a:r>
            <a:r>
              <a:rPr lang="en-US" altLang="ja-JP" dirty="0" smtClean="0">
                <a:solidFill>
                  <a:srgbClr val="1F497D"/>
                </a:solidFill>
              </a:rPr>
              <a:t>Automotive and Supplier Companies in design phase</a:t>
            </a:r>
          </a:p>
          <a:p>
            <a:r>
              <a:rPr lang="en-US" altLang="ja-JP" dirty="0" smtClean="0"/>
              <a:t>Goal, Argument Structure</a:t>
            </a:r>
          </a:p>
          <a:p>
            <a:pPr lvl="1"/>
            <a:r>
              <a:rPr lang="en-US" altLang="ja-JP" dirty="0" smtClean="0">
                <a:solidFill>
                  <a:srgbClr val="1F497D"/>
                </a:solidFill>
              </a:rPr>
              <a:t>Specific (not necessarily directly related to safety, security, …) and understandable for all stakeholders</a:t>
            </a:r>
          </a:p>
          <a:p>
            <a:r>
              <a:rPr lang="en-US" altLang="ja-JP" dirty="0" smtClean="0"/>
              <a:t>Granularity, Size </a:t>
            </a:r>
          </a:p>
          <a:p>
            <a:pPr lvl="1"/>
            <a:r>
              <a:rPr lang="en-US" altLang="ja-JP" dirty="0" smtClean="0">
                <a:solidFill>
                  <a:srgbClr val="1F497D"/>
                </a:solidFill>
              </a:rPr>
              <a:t>At most 20 nodes (in GSN), within a Power Point slide</a:t>
            </a:r>
          </a:p>
          <a:p>
            <a:pPr lvl="1"/>
            <a:endParaRPr lang="en-US" altLang="ja-JP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34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Tool (DSN 2014 paper)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Design and Implement GSN tool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(D-Case Editor, </a:t>
            </a:r>
            <a:r>
              <a:rPr kumimoji="1" lang="en-US" altLang="ja-JP" dirty="0" smtClean="0">
                <a:hlinkClick r:id="rId2"/>
              </a:rPr>
              <a:t>www.dcase.jp</a:t>
            </a:r>
            <a:r>
              <a:rPr kumimoji="1" lang="en-US" altLang="ja-JP" dirty="0" smtClean="0"/>
              <a:t> ) </a:t>
            </a:r>
          </a:p>
          <a:p>
            <a:pPr lvl="1"/>
            <a:r>
              <a:rPr lang="en-US" altLang="ja-JP" dirty="0" smtClean="0"/>
              <a:t>Formalize GSN community Standard using Functional Programming Language Techniques</a:t>
            </a:r>
          </a:p>
          <a:p>
            <a:pPr lvl="1"/>
            <a:r>
              <a:rPr kumimoji="1" lang="en-US" altLang="ja-JP" dirty="0" smtClean="0"/>
              <a:t>Pattern (parameter, loop, choice, multiplicity) and Module System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3800" y="4880531"/>
            <a:ext cx="741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</a:t>
            </a:r>
            <a:r>
              <a:rPr lang="en-US" altLang="ja-JP" sz="2800" dirty="0" smtClean="0"/>
              <a:t>esign and implementation, and then verification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081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Concluding Remarks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Dependability is Consensus Building</a:t>
            </a:r>
          </a:p>
          <a:p>
            <a:pPr lvl="1"/>
            <a:r>
              <a:rPr lang="en-US" altLang="ja-JP" dirty="0" smtClean="0"/>
              <a:t>Assurance Case is a method for that</a:t>
            </a:r>
            <a:endParaRPr lang="en-US" altLang="ja-JP" dirty="0"/>
          </a:p>
          <a:p>
            <a:r>
              <a:rPr lang="en-US" altLang="ja-JP" dirty="0" smtClean="0"/>
              <a:t>System AC (huge cost, automation and verification required) and Situational AC (lightweight, practical)</a:t>
            </a:r>
          </a:p>
          <a:p>
            <a:pPr lvl="1"/>
            <a:endParaRPr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39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Contens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D-Case Project – Assurance Case Project in Japan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AC  Working Library in Japan</a:t>
            </a:r>
          </a:p>
          <a:p>
            <a:r>
              <a:rPr lang="en-US" altLang="ja-JP" dirty="0" smtClean="0"/>
              <a:t>Tool</a:t>
            </a:r>
          </a:p>
          <a:p>
            <a:r>
              <a:rPr lang="en-US" altLang="ja-JP" dirty="0" smtClean="0"/>
              <a:t>Concluding Remarks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38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DEOS</a:t>
            </a:r>
            <a:r>
              <a:rPr lang="en-US" altLang="ja-JP" dirty="0"/>
              <a:t> </a:t>
            </a:r>
            <a:r>
              <a:rPr lang="en-US" altLang="ja-JP" dirty="0" smtClean="0"/>
              <a:t>Consortium</a:t>
            </a:r>
            <a:endParaRPr lang="en-US" altLang="ja-JP" dirty="0"/>
          </a:p>
          <a:p>
            <a:pPr lvl="1"/>
            <a:r>
              <a:rPr kumimoji="1" lang="en-US" altLang="ja-JP" dirty="0" smtClean="0">
                <a:hlinkClick r:id="rId2"/>
              </a:rPr>
              <a:t>www.deos.or.jp</a:t>
            </a:r>
            <a:endParaRPr kumimoji="1" lang="en-US" altLang="ja-JP" dirty="0" smtClean="0"/>
          </a:p>
          <a:p>
            <a:r>
              <a:rPr lang="en-US" altLang="ja-JP" dirty="0" smtClean="0"/>
              <a:t>D-Case</a:t>
            </a:r>
            <a:r>
              <a:rPr lang="en-US" altLang="ja-JP" dirty="0"/>
              <a:t> </a:t>
            </a:r>
            <a:r>
              <a:rPr lang="en-US" altLang="ja-JP" dirty="0" smtClean="0"/>
              <a:t>Working Group</a:t>
            </a:r>
          </a:p>
          <a:p>
            <a:pPr lvl="1"/>
            <a:r>
              <a:rPr kumimoji="1" lang="en-US" altLang="ja-JP" dirty="0" smtClean="0">
                <a:hlinkClick r:id="rId3"/>
              </a:rPr>
              <a:t>www.dcase.jp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Started writing Situational </a:t>
            </a:r>
            <a:r>
              <a:rPr lang="en-US" altLang="ja-JP" smtClean="0"/>
              <a:t>AC with Japanese </a:t>
            </a:r>
            <a:r>
              <a:rPr lang="en-US" altLang="ja-JP" dirty="0" smtClean="0"/>
              <a:t>Automotive companies</a:t>
            </a:r>
            <a:endParaRPr kumimoji="1" lang="en-US" altLang="ja-JP" dirty="0" smtClean="0"/>
          </a:p>
          <a:p>
            <a:r>
              <a:rPr lang="en-US" altLang="ja-JP" dirty="0" smtClean="0"/>
              <a:t>D-Case</a:t>
            </a:r>
            <a:r>
              <a:rPr lang="en-US" altLang="ja-JP" dirty="0"/>
              <a:t> </a:t>
            </a:r>
            <a:r>
              <a:rPr lang="en-US" altLang="ja-JP" dirty="0" smtClean="0"/>
              <a:t>Certification Scheme</a:t>
            </a:r>
            <a:r>
              <a:rPr lang="en-US" altLang="ja-JP" dirty="0"/>
              <a:t> </a:t>
            </a:r>
            <a:r>
              <a:rPr lang="en-US" altLang="ja-JP" dirty="0" smtClean="0"/>
              <a:t>started in 2015.6</a:t>
            </a:r>
          </a:p>
          <a:p>
            <a:pPr lvl="1"/>
            <a:r>
              <a:rPr lang="en-US" altLang="ja-JP" dirty="0" smtClean="0"/>
              <a:t>D-Case</a:t>
            </a:r>
            <a:r>
              <a:rPr lang="en-US" altLang="ja-JP" dirty="0"/>
              <a:t> </a:t>
            </a:r>
            <a:r>
              <a:rPr lang="en-US" altLang="ja-JP" dirty="0" smtClean="0"/>
              <a:t>Syntax (Based on DSN2014 paper)</a:t>
            </a:r>
            <a:r>
              <a:rPr lang="ja-JP" altLang="ja-JP" dirty="0"/>
              <a:t>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>
                <a:solidFill>
                  <a:schemeClr val="accent1"/>
                </a:solidFill>
              </a:rPr>
              <a:t>Astah</a:t>
            </a:r>
            <a:r>
              <a:rPr lang="en-US" altLang="ja-JP" dirty="0" smtClean="0">
                <a:solidFill>
                  <a:schemeClr val="accent1"/>
                </a:solidFill>
              </a:rPr>
              <a:t>/GSN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Certified!</a:t>
            </a:r>
          </a:p>
          <a:p>
            <a:pPr lvl="1"/>
            <a:r>
              <a:rPr lang="en-US" altLang="ja-JP" dirty="0" smtClean="0"/>
              <a:t>D-Case</a:t>
            </a:r>
            <a:r>
              <a:rPr lang="en-US" altLang="ja-JP" dirty="0"/>
              <a:t> </a:t>
            </a:r>
            <a:r>
              <a:rPr lang="en-US" altLang="ja-JP" dirty="0" smtClean="0"/>
              <a:t>Syllabus </a:t>
            </a:r>
            <a:r>
              <a:rPr lang="en-US" altLang="ja-JP" dirty="0" smtClean="0">
                <a:solidFill>
                  <a:srgbClr val="4F81BD"/>
                </a:solidFill>
              </a:rPr>
              <a:t>Denso Create </a:t>
            </a:r>
            <a:r>
              <a:rPr lang="en-US" altLang="ja-JP" dirty="0" smtClean="0"/>
              <a:t>Certified! 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Concluding Remarks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556" y="1417638"/>
            <a:ext cx="2048725" cy="20367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32700" y="1993900"/>
            <a:ext cx="851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D-Case</a:t>
            </a:r>
          </a:p>
          <a:p>
            <a:r>
              <a:rPr lang="en-US" altLang="ja-JP" dirty="0" smtClean="0"/>
              <a:t>Project</a:t>
            </a:r>
          </a:p>
          <a:p>
            <a:r>
              <a:rPr kumimoji="1" lang="en-US" altLang="ja-JP" dirty="0" smtClean="0"/>
              <a:t>Logo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713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News of D-Case Certification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rcRect t="21804" b="2180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5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D-Case</a:t>
            </a:r>
            <a:r>
              <a:rPr lang="en-US" altLang="ja-JP" dirty="0"/>
              <a:t> </a:t>
            </a:r>
            <a:r>
              <a:rPr lang="en-US" altLang="ja-JP" dirty="0" smtClean="0"/>
              <a:t>Project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Assurance Case Project in DEOS (Dependable Embedded Operating System) project funded by Japan Science and Technology Agency (2010-2015)</a:t>
            </a:r>
          </a:p>
          <a:p>
            <a:pPr lvl="1"/>
            <a:r>
              <a:rPr lang="en-US" altLang="ja-JP" dirty="0" smtClean="0"/>
              <a:t>D: Dependability</a:t>
            </a:r>
          </a:p>
          <a:p>
            <a:r>
              <a:rPr kumimoji="1" lang="en-US" altLang="ja-JP" dirty="0" smtClean="0"/>
              <a:t>DEOS Consortium D-Case Working Group</a:t>
            </a:r>
          </a:p>
          <a:p>
            <a:pPr lvl="1"/>
            <a:r>
              <a:rPr lang="en-US" altLang="ja-JP" dirty="0" smtClean="0"/>
              <a:t>Nihon U</a:t>
            </a:r>
            <a:r>
              <a:rPr lang="ja-JP" altLang="en-US" dirty="0" smtClean="0"/>
              <a:t>、</a:t>
            </a:r>
            <a:r>
              <a:rPr lang="en-US" altLang="ja-JP" dirty="0" smtClean="0"/>
              <a:t>Nagoya U</a:t>
            </a:r>
            <a:r>
              <a:rPr lang="ja-JP" altLang="en-US" dirty="0" smtClean="0"/>
              <a:t>、</a:t>
            </a:r>
            <a:r>
              <a:rPr lang="en-US" altLang="ja-JP" dirty="0" smtClean="0"/>
              <a:t>Fuji Xerox</a:t>
            </a:r>
            <a:r>
              <a:rPr lang="ja-JP" altLang="en-US" dirty="0" smtClean="0"/>
              <a:t>、</a:t>
            </a:r>
            <a:r>
              <a:rPr lang="en-US" altLang="ja-JP" dirty="0" err="1" smtClean="0"/>
              <a:t>Naist</a:t>
            </a:r>
            <a:r>
              <a:rPr lang="ja-JP" altLang="en-US" dirty="0" smtClean="0"/>
              <a:t>、</a:t>
            </a:r>
            <a:r>
              <a:rPr lang="en-US" altLang="ja-JP" dirty="0" smtClean="0"/>
              <a:t>Tokyo U</a:t>
            </a:r>
            <a:r>
              <a:rPr lang="ja-JP" altLang="en-US" dirty="0" smtClean="0"/>
              <a:t>、</a:t>
            </a:r>
            <a:r>
              <a:rPr lang="en-US" altLang="ja-JP" dirty="0" smtClean="0"/>
              <a:t>Denso Create</a:t>
            </a:r>
            <a:r>
              <a:rPr lang="ja-JP" altLang="en-US" dirty="0" smtClean="0"/>
              <a:t>、</a:t>
            </a:r>
            <a:r>
              <a:rPr lang="en-US" altLang="ja-JP" dirty="0" smtClean="0"/>
              <a:t>Change Vision</a:t>
            </a:r>
            <a:r>
              <a:rPr lang="ja-JP" altLang="en-US" dirty="0" smtClean="0"/>
              <a:t>、</a:t>
            </a:r>
            <a:r>
              <a:rPr lang="en-US" altLang="ja-JP" dirty="0" smtClean="0"/>
              <a:t>Mitsubishi</a:t>
            </a:r>
            <a:r>
              <a:rPr lang="ja-JP" altLang="en-US" dirty="0" smtClean="0"/>
              <a:t>、</a:t>
            </a:r>
            <a:r>
              <a:rPr lang="en-US" altLang="ja-JP" dirty="0" err="1" smtClean="0"/>
              <a:t>Aizu</a:t>
            </a:r>
            <a:r>
              <a:rPr lang="en-US" altLang="ja-JP" dirty="0" smtClean="0"/>
              <a:t> U</a:t>
            </a:r>
            <a:r>
              <a:rPr lang="ja-JP" altLang="en-US" dirty="0" smtClean="0"/>
              <a:t>、</a:t>
            </a:r>
            <a:r>
              <a:rPr lang="en-US" altLang="ja-JP" dirty="0" smtClean="0"/>
              <a:t> …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56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Assurance Cases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36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Recognized after serious incidents such as Piper Alpha (1989)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Wrote AC in GSN for a demo system (2009)</a:t>
            </a:r>
          </a:p>
          <a:p>
            <a:pPr lvl="1"/>
            <a:r>
              <a:rPr lang="en-US" altLang="ja-JP" dirty="0" smtClean="0"/>
              <a:t>Japanese Industry Expected AC as a common language inside and between companies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0825" y="2944268"/>
            <a:ext cx="196167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Very Familiar </a:t>
            </a:r>
          </a:p>
          <a:p>
            <a:pPr algn="ctr"/>
            <a:r>
              <a:rPr lang="en-US" altLang="ja-JP" dirty="0" smtClean="0"/>
              <a:t>In </a:t>
            </a:r>
          </a:p>
          <a:p>
            <a:pPr algn="ctr"/>
            <a:r>
              <a:rPr lang="en-US" altLang="ja-JP" dirty="0" smtClean="0"/>
              <a:t>Computer Science!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pic>
        <p:nvPicPr>
          <p:cNvPr id="4" name="図 3" descr="名称未設定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69" y="2108200"/>
            <a:ext cx="2276585" cy="30988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48336" y="2460601"/>
            <a:ext cx="115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Set A Goal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13300" y="2969668"/>
            <a:ext cx="194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Set Argument Way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0548" y="3657600"/>
            <a:ext cx="1198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Divide into </a:t>
            </a:r>
          </a:p>
          <a:p>
            <a:r>
              <a:rPr lang="en-US" altLang="ja-JP" dirty="0" smtClean="0"/>
              <a:t>Sub goals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61582" y="4577834"/>
            <a:ext cx="230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Put sufficient Evidence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944525" y="2136200"/>
            <a:ext cx="1371600" cy="6488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Identified Hazard: A,B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endCxn id="12" idx="1"/>
          </p:cNvCxnSpPr>
          <p:nvPr/>
        </p:nvCxnSpPr>
        <p:spPr>
          <a:xfrm>
            <a:off x="4419600" y="2460601"/>
            <a:ext cx="5249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492051" y="2275935"/>
            <a:ext cx="173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Set Assumptions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467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Challenges of AC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When, who write and evaluate?</a:t>
            </a:r>
          </a:p>
          <a:p>
            <a:r>
              <a:rPr lang="en-US" altLang="ja-JP" dirty="0" smtClean="0"/>
              <a:t>Claim and argument </a:t>
            </a:r>
            <a:r>
              <a:rPr lang="en-US" altLang="ja-JP" dirty="0"/>
              <a:t>s</a:t>
            </a:r>
            <a:r>
              <a:rPr lang="en-US" altLang="ja-JP" dirty="0" smtClean="0"/>
              <a:t>tructure </a:t>
            </a:r>
            <a:r>
              <a:rPr lang="en-US" altLang="ja-JP" dirty="0"/>
              <a:t>s</a:t>
            </a:r>
            <a:r>
              <a:rPr lang="en-US" altLang="ja-JP" dirty="0" smtClean="0"/>
              <a:t>etting</a:t>
            </a:r>
          </a:p>
          <a:p>
            <a:pPr lvl="1"/>
            <a:r>
              <a:rPr lang="en-US" altLang="ja-JP" dirty="0" smtClean="0"/>
              <a:t>System is acceptably safe, dependable,…</a:t>
            </a:r>
          </a:p>
          <a:p>
            <a:pPr lvl="1"/>
            <a:r>
              <a:rPr lang="en-US" altLang="ja-JP" dirty="0" smtClean="0"/>
              <a:t>Argument over lifecycle phases, system structure?</a:t>
            </a:r>
          </a:p>
          <a:p>
            <a:r>
              <a:rPr lang="en-US" altLang="ja-JP" dirty="0" smtClean="0"/>
              <a:t>Granularity</a:t>
            </a:r>
            <a:r>
              <a:rPr lang="ja-JP" altLang="en-US" dirty="0" smtClean="0"/>
              <a:t>、</a:t>
            </a:r>
            <a:r>
              <a:rPr lang="en-US" altLang="ja-JP" dirty="0" smtClean="0"/>
              <a:t>Size</a:t>
            </a:r>
          </a:p>
          <a:p>
            <a:pPr lvl="1"/>
            <a:r>
              <a:rPr lang="en-US" altLang="ja-JP" dirty="0" smtClean="0"/>
              <a:t>Write reliability of a resister</a:t>
            </a:r>
            <a:r>
              <a:rPr lang="en-US" altLang="ja-JP" dirty="0"/>
              <a:t>?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System becomes huge → AC becomes huge?</a:t>
            </a:r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35086" y="5509743"/>
            <a:ext cx="419703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Most challenges were unsolved, </a:t>
            </a:r>
          </a:p>
          <a:p>
            <a:pPr algn="ctr"/>
            <a:r>
              <a:rPr lang="en-US" altLang="ja-JP" sz="2400" dirty="0" smtClean="0"/>
              <a:t>so we started D-Case Project</a:t>
            </a:r>
            <a:endParaRPr lang="en-US" altLang="ja-JP" sz="24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11600"/>
            <a:ext cx="1339457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Contens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D-Case Project – Assurance Case Project in Japan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AC  Working Library in Japan</a:t>
            </a:r>
          </a:p>
          <a:p>
            <a:r>
              <a:rPr lang="en-US" altLang="ja-JP" dirty="0" smtClean="0"/>
              <a:t>Tool</a:t>
            </a:r>
          </a:p>
          <a:p>
            <a:r>
              <a:rPr lang="en-US" altLang="ja-JP" dirty="0" smtClean="0"/>
              <a:t>Concluding Remarks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5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 working library in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Over 50 ACs in GSN since 2010, </a:t>
            </a:r>
            <a:r>
              <a:rPr lang="en-US" altLang="ja-JP" dirty="0" smtClean="0">
                <a:hlinkClick r:id="rId3"/>
              </a:rPr>
              <a:t>www.dcase.jp</a:t>
            </a:r>
            <a:r>
              <a:rPr lang="en-US" altLang="ja-JP" dirty="0" smtClean="0"/>
              <a:t>  </a:t>
            </a:r>
          </a:p>
          <a:p>
            <a:r>
              <a:rPr lang="en-US" altLang="ja-JP" dirty="0" smtClean="0"/>
              <a:t>Size </a:t>
            </a:r>
          </a:p>
          <a:p>
            <a:pPr lvl="1"/>
            <a:r>
              <a:rPr lang="en-US" altLang="ja-JP" dirty="0" smtClean="0"/>
              <a:t>10 - 200 nodes, Ave. 63.5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(SD: 47)</a:t>
            </a:r>
          </a:p>
          <a:p>
            <a:pPr lvl="1"/>
            <a:r>
              <a:rPr lang="en-US" altLang="ja-JP" dirty="0" smtClean="0"/>
              <a:t>2</a:t>
            </a:r>
            <a:r>
              <a:rPr lang="en-US" altLang="ja-JP" dirty="0"/>
              <a:t> </a:t>
            </a:r>
            <a:r>
              <a:rPr lang="en-US" altLang="ja-JP" dirty="0" smtClean="0"/>
              <a:t>- 6 Depth, Ave. 4.1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(SD: 1.03)</a:t>
            </a:r>
          </a:p>
          <a:p>
            <a:r>
              <a:rPr lang="en-US" altLang="ja-JP" dirty="0" smtClean="0"/>
              <a:t>Contents</a:t>
            </a:r>
          </a:p>
          <a:p>
            <a:pPr lvl="1"/>
            <a:r>
              <a:rPr lang="en-US" altLang="ja-JP" dirty="0" smtClean="0"/>
              <a:t>Fault Tolerance AC</a:t>
            </a:r>
          </a:p>
          <a:p>
            <a:pPr lvl="2"/>
            <a:r>
              <a:rPr lang="en-US" altLang="ja-JP" dirty="0" smtClean="0">
                <a:solidFill>
                  <a:schemeClr val="accent1"/>
                </a:solidFill>
              </a:rPr>
              <a:t>DEOS</a:t>
            </a:r>
            <a:r>
              <a:rPr lang="en-US" altLang="ja-JP" dirty="0">
                <a:solidFill>
                  <a:schemeClr val="accent1"/>
                </a:solidFill>
              </a:rPr>
              <a:t> </a:t>
            </a:r>
            <a:r>
              <a:rPr lang="en-US" altLang="ja-JP" dirty="0" smtClean="0">
                <a:solidFill>
                  <a:schemeClr val="accent1"/>
                </a:solidFill>
              </a:rPr>
              <a:t>Demo System</a:t>
            </a:r>
          </a:p>
          <a:p>
            <a:pPr lvl="1"/>
            <a:r>
              <a:rPr lang="en-US" altLang="ja-JP" dirty="0" smtClean="0"/>
              <a:t>System Safety, Dependability AC</a:t>
            </a:r>
          </a:p>
          <a:p>
            <a:pPr lvl="2"/>
            <a:r>
              <a:rPr lang="en-US" altLang="ja-JP" dirty="0" smtClean="0"/>
              <a:t>ISO26262</a:t>
            </a:r>
            <a:r>
              <a:rPr lang="ja-JP" altLang="en-US" dirty="0" smtClean="0"/>
              <a:t>、</a:t>
            </a:r>
            <a:r>
              <a:rPr lang="en-US" altLang="ja-JP" dirty="0" smtClean="0"/>
              <a:t>Automotive</a:t>
            </a:r>
            <a:r>
              <a:rPr lang="ja-JP" altLang="en-US" dirty="0" smtClean="0"/>
              <a:t>、</a:t>
            </a:r>
            <a:r>
              <a:rPr lang="en-US" altLang="ja-JP" dirty="0" smtClean="0">
                <a:solidFill>
                  <a:srgbClr val="4F81BD"/>
                </a:solidFill>
              </a:rPr>
              <a:t>Micro Satellite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Situational AC</a:t>
            </a:r>
            <a:r>
              <a:rPr lang="ja-JP" altLang="en-US" dirty="0" smtClean="0"/>
              <a:t>（</a:t>
            </a:r>
            <a:r>
              <a:rPr lang="en-US" altLang="ja-JP" dirty="0" smtClean="0"/>
              <a:t>Specific Context, Stakeholders, Goal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2"/>
            <a:r>
              <a:rPr lang="en-US" altLang="ja-JP" dirty="0" smtClean="0">
                <a:solidFill>
                  <a:srgbClr val="4F81BD"/>
                </a:solidFill>
              </a:rPr>
              <a:t>Mitsubishi Elect</a:t>
            </a:r>
            <a:r>
              <a:rPr lang="en-US" altLang="ja-JP" dirty="0" smtClean="0"/>
              <a:t>., Denso Create, Fuji Xerox, …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i-FI" altLang="ja-JP" smtClean="0"/>
              <a:t>©</a:t>
            </a:r>
            <a:r>
              <a:rPr kumimoji="1" lang="ja-JP" altLang="fi-FI" smtClean="0"/>
              <a:t>　</a:t>
            </a:r>
            <a:r>
              <a:rPr kumimoji="1" lang="fi-FI" altLang="ja-JP" smtClean="0"/>
              <a:t>Yutaka Matsuno, 2015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45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AC 1: Reception Robot</a:t>
            </a:r>
            <a:br>
              <a:rPr lang="en-US" altLang="ja-JP" dirty="0" smtClean="0"/>
            </a:br>
            <a:r>
              <a:rPr lang="en-US" altLang="ja-JP" dirty="0" smtClean="0"/>
              <a:t>Fault Tolerant (2010)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Prepare a spare robot, and implement Fail-Over mechanism. By Fail-Over, in most cases, visitor only needs to wait 10 seconds when a failure occurs. In worst case (both robots are unavailable), visitor must wait 5 minutes. 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Goal ``Robot recovers from failures within acceptable time”</a:t>
            </a:r>
            <a:endParaRPr kumimoji="1" lang="ja-JP" altLang="en-US" sz="2400" dirty="0"/>
          </a:p>
        </p:txBody>
      </p:sp>
      <p:sp>
        <p:nvSpPr>
          <p:cNvPr id="18" name="スマイル 17"/>
          <p:cNvSpPr/>
          <p:nvPr/>
        </p:nvSpPr>
        <p:spPr>
          <a:xfrm>
            <a:off x="6464300" y="5308600"/>
            <a:ext cx="914400" cy="91440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5472722"/>
            <a:ext cx="1014500" cy="114397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028700" y="4127500"/>
            <a:ext cx="914400" cy="91440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Visitor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DB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016000" y="5727700"/>
            <a:ext cx="1168400" cy="9017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Robot</a:t>
            </a:r>
          </a:p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Control</a:t>
            </a:r>
          </a:p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System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22" name="直線矢印コネクタ 21"/>
          <p:cNvCxnSpPr>
            <a:stCxn id="20" idx="3"/>
            <a:endCxn id="19" idx="1"/>
          </p:cNvCxnSpPr>
          <p:nvPr/>
        </p:nvCxnSpPr>
        <p:spPr>
          <a:xfrm>
            <a:off x="1943100" y="4584700"/>
            <a:ext cx="1549400" cy="1460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21" idx="3"/>
            <a:endCxn id="19" idx="1"/>
          </p:cNvCxnSpPr>
          <p:nvPr/>
        </p:nvCxnSpPr>
        <p:spPr>
          <a:xfrm flipV="1">
            <a:off x="2184400" y="6044711"/>
            <a:ext cx="1308100" cy="133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右矢印 23"/>
          <p:cNvSpPr/>
          <p:nvPr/>
        </p:nvSpPr>
        <p:spPr>
          <a:xfrm>
            <a:off x="5003800" y="57150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40500" y="6234668"/>
            <a:ext cx="79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Visitor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863600" y="3759200"/>
            <a:ext cx="7289800" cy="2997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54" y="3924300"/>
            <a:ext cx="979845" cy="1104899"/>
          </a:xfrm>
          <a:prstGeom prst="rect">
            <a:avLst/>
          </a:prstGeom>
        </p:spPr>
      </p:pic>
      <p:cxnSp>
        <p:nvCxnSpPr>
          <p:cNvPr id="40" name="直線矢印コネクタ 39"/>
          <p:cNvCxnSpPr>
            <a:stCxn id="20" idx="3"/>
            <a:endCxn id="34" idx="1"/>
          </p:cNvCxnSpPr>
          <p:nvPr/>
        </p:nvCxnSpPr>
        <p:spPr>
          <a:xfrm flipV="1">
            <a:off x="1943100" y="4476750"/>
            <a:ext cx="1215754" cy="107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21" idx="3"/>
            <a:endCxn id="34" idx="1"/>
          </p:cNvCxnSpPr>
          <p:nvPr/>
        </p:nvCxnSpPr>
        <p:spPr>
          <a:xfrm flipV="1">
            <a:off x="2184400" y="4476750"/>
            <a:ext cx="974454" cy="170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229100" y="4064000"/>
            <a:ext cx="800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Spare</a:t>
            </a:r>
          </a:p>
          <a:p>
            <a:r>
              <a:rPr kumimoji="1" lang="en-US" altLang="ja-JP" dirty="0" smtClean="0"/>
              <a:t>Robot</a:t>
            </a:r>
          </a:p>
        </p:txBody>
      </p:sp>
    </p:spTree>
    <p:extLst>
      <p:ext uri="{BB962C8B-B14F-4D97-AF65-F5344CB8AC3E}">
        <p14:creationId xmlns:p14="http://schemas.microsoft.com/office/powerpoint/2010/main" val="159509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emf1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3" y="1104900"/>
            <a:ext cx="6677706" cy="57531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Top Level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1800" y="2616200"/>
            <a:ext cx="237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Risk Analysis Results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0248" y="5343058"/>
            <a:ext cx="275748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3200" dirty="0" smtClean="0"/>
              <a:t>Fault Tolerance</a:t>
            </a:r>
          </a:p>
          <a:p>
            <a:r>
              <a:rPr lang="en-US" altLang="ja-JP" sz="3200" dirty="0" smtClean="0"/>
              <a:t>AC</a:t>
            </a:r>
            <a:endParaRPr lang="en-US" altLang="ja-JP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19900" y="1524000"/>
            <a:ext cx="1982484" cy="1569660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Effective for </a:t>
            </a:r>
          </a:p>
          <a:p>
            <a:r>
              <a:rPr lang="en-US" altLang="ja-JP" sz="2400" dirty="0" smtClean="0"/>
              <a:t>Explicitly </a:t>
            </a:r>
          </a:p>
          <a:p>
            <a:r>
              <a:rPr lang="en-US" altLang="ja-JP" sz="2400" dirty="0" smtClean="0"/>
              <a:t>Presenting</a:t>
            </a:r>
          </a:p>
          <a:p>
            <a:r>
              <a:rPr lang="en-US" altLang="ja-JP" sz="2400" dirty="0" smtClean="0"/>
              <a:t>FT mechanism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659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960</Words>
  <Application>Microsoft Macintosh PowerPoint</Application>
  <PresentationFormat>画面に合わせる (4:3)</PresentationFormat>
  <Paragraphs>285</Paragraphs>
  <Slides>21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ホワイト</vt:lpstr>
      <vt:lpstr>Toward  Practical Use of Assurance Cases:  Definitions, Methods, and Tools.  </vt:lpstr>
      <vt:lpstr>Contens</vt:lpstr>
      <vt:lpstr>D-Case Project</vt:lpstr>
      <vt:lpstr>Assurance Cases</vt:lpstr>
      <vt:lpstr>Challenges of AC</vt:lpstr>
      <vt:lpstr>Contens</vt:lpstr>
      <vt:lpstr>AC working library in Japan</vt:lpstr>
      <vt:lpstr>AC 1: Reception Robot Fault Tolerant (2010)</vt:lpstr>
      <vt:lpstr>Top Level</vt:lpstr>
      <vt:lpstr>AC 2: Micro Satellite AC (2013)</vt:lpstr>
      <vt:lpstr>Micro Satellite AC</vt:lpstr>
      <vt:lpstr>AC 3: Mitsubishi Electronics</vt:lpstr>
      <vt:lpstr>PowerPoint プレゼンテーション</vt:lpstr>
      <vt:lpstr>AC for Mitsubishi Simulator (2014)</vt:lpstr>
      <vt:lpstr>Simple Observation</vt:lpstr>
      <vt:lpstr>Situational AC</vt:lpstr>
      <vt:lpstr>Answers for AC challenges?</vt:lpstr>
      <vt:lpstr>Tool (DSN 2014 paper)</vt:lpstr>
      <vt:lpstr>Concluding Remarks</vt:lpstr>
      <vt:lpstr>Concluding Remarks</vt:lpstr>
      <vt:lpstr>News of D-Case Certification</vt:lpstr>
    </vt:vector>
  </TitlesOfParts>
  <Company>日本大学理工学部応用情報工学科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松野 裕</dc:creator>
  <cp:lastModifiedBy>松野 裕</cp:lastModifiedBy>
  <cp:revision>751</cp:revision>
  <cp:lastPrinted>2015-07-16T05:32:33Z</cp:lastPrinted>
  <dcterms:created xsi:type="dcterms:W3CDTF">2015-06-29T13:14:05Z</dcterms:created>
  <dcterms:modified xsi:type="dcterms:W3CDTF">2015-07-18T17:06:06Z</dcterms:modified>
</cp:coreProperties>
</file>